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0"/>
  </p:notesMasterIdLst>
  <p:handoutMasterIdLst>
    <p:handoutMasterId r:id="rId81"/>
  </p:handoutMasterIdLst>
  <p:sldIdLst>
    <p:sldId id="256" r:id="rId2"/>
    <p:sldId id="258" r:id="rId3"/>
    <p:sldId id="259" r:id="rId4"/>
    <p:sldId id="294" r:id="rId5"/>
    <p:sldId id="404" r:id="rId6"/>
    <p:sldId id="402" r:id="rId7"/>
    <p:sldId id="394" r:id="rId8"/>
    <p:sldId id="354" r:id="rId9"/>
    <p:sldId id="356" r:id="rId10"/>
    <p:sldId id="357" r:id="rId11"/>
    <p:sldId id="355" r:id="rId12"/>
    <p:sldId id="358" r:id="rId13"/>
    <p:sldId id="359" r:id="rId14"/>
    <p:sldId id="360" r:id="rId15"/>
    <p:sldId id="361" r:id="rId16"/>
    <p:sldId id="403" r:id="rId17"/>
    <p:sldId id="407" r:id="rId18"/>
    <p:sldId id="363" r:id="rId19"/>
    <p:sldId id="364" r:id="rId20"/>
    <p:sldId id="365" r:id="rId21"/>
    <p:sldId id="366" r:id="rId22"/>
    <p:sldId id="367" r:id="rId23"/>
    <p:sldId id="368" r:id="rId24"/>
    <p:sldId id="369" r:id="rId25"/>
    <p:sldId id="370" r:id="rId26"/>
    <p:sldId id="371" r:id="rId27"/>
    <p:sldId id="372" r:id="rId28"/>
    <p:sldId id="395" r:id="rId29"/>
    <p:sldId id="350" r:id="rId30"/>
    <p:sldId id="266" r:id="rId31"/>
    <p:sldId id="286" r:id="rId32"/>
    <p:sldId id="267" r:id="rId33"/>
    <p:sldId id="284" r:id="rId34"/>
    <p:sldId id="268" r:id="rId35"/>
    <p:sldId id="351" r:id="rId36"/>
    <p:sldId id="285" r:id="rId37"/>
    <p:sldId id="271" r:id="rId38"/>
    <p:sldId id="280" r:id="rId39"/>
    <p:sldId id="281" r:id="rId40"/>
    <p:sldId id="282" r:id="rId41"/>
    <p:sldId id="279" r:id="rId42"/>
    <p:sldId id="283" r:id="rId43"/>
    <p:sldId id="278" r:id="rId44"/>
    <p:sldId id="289" r:id="rId45"/>
    <p:sldId id="277" r:id="rId46"/>
    <p:sldId id="290" r:id="rId47"/>
    <p:sldId id="291" r:id="rId48"/>
    <p:sldId id="292" r:id="rId49"/>
    <p:sldId id="293" r:id="rId50"/>
    <p:sldId id="396" r:id="rId51"/>
    <p:sldId id="373" r:id="rId52"/>
    <p:sldId id="397" r:id="rId53"/>
    <p:sldId id="401" r:id="rId54"/>
    <p:sldId id="398" r:id="rId55"/>
    <p:sldId id="399" r:id="rId56"/>
    <p:sldId id="400" r:id="rId57"/>
    <p:sldId id="374" r:id="rId58"/>
    <p:sldId id="375" r:id="rId59"/>
    <p:sldId id="376" r:id="rId60"/>
    <p:sldId id="377" r:id="rId61"/>
    <p:sldId id="378" r:id="rId62"/>
    <p:sldId id="379" r:id="rId63"/>
    <p:sldId id="380" r:id="rId64"/>
    <p:sldId id="381" r:id="rId65"/>
    <p:sldId id="393" r:id="rId66"/>
    <p:sldId id="383" r:id="rId67"/>
    <p:sldId id="391" r:id="rId68"/>
    <p:sldId id="384" r:id="rId69"/>
    <p:sldId id="385" r:id="rId70"/>
    <p:sldId id="386" r:id="rId71"/>
    <p:sldId id="387" r:id="rId72"/>
    <p:sldId id="388" r:id="rId73"/>
    <p:sldId id="389" r:id="rId74"/>
    <p:sldId id="406" r:id="rId75"/>
    <p:sldId id="410" r:id="rId76"/>
    <p:sldId id="408" r:id="rId77"/>
    <p:sldId id="390" r:id="rId78"/>
    <p:sldId id="392" r:id="rId79"/>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205" userDrawn="1">
          <p15:clr>
            <a:srgbClr val="A4A3A4"/>
          </p15:clr>
        </p15:guide>
        <p15:guide id="2" pos="2903"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a:srgbClr val="DD2C5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27"/>
    <p:restoredTop sz="81937"/>
  </p:normalViewPr>
  <p:slideViewPr>
    <p:cSldViewPr snapToGrid="0" snapToObjects="1" showGuides="1">
      <p:cViewPr>
        <p:scale>
          <a:sx n="82" d="100"/>
          <a:sy n="82" d="100"/>
        </p:scale>
        <p:origin x="-1142" y="134"/>
      </p:cViewPr>
      <p:guideLst>
        <p:guide orient="horz" pos="2205"/>
        <p:guide pos="2903"/>
      </p:guideLst>
    </p:cSldViewPr>
  </p:slideViewPr>
  <p:outlineViewPr>
    <p:cViewPr>
      <p:scale>
        <a:sx n="33" d="100"/>
        <a:sy n="33" d="100"/>
      </p:scale>
      <p:origin x="0" y="-136"/>
    </p:cViewPr>
  </p:outlineViewPr>
  <p:notesTextViewPr>
    <p:cViewPr>
      <p:scale>
        <a:sx n="1" d="1"/>
        <a:sy n="1" d="1"/>
      </p:scale>
      <p:origin x="0" y="0"/>
    </p:cViewPr>
  </p:notesTextViewPr>
  <p:sorterViewPr>
    <p:cViewPr>
      <p:scale>
        <a:sx n="80" d="100"/>
        <a:sy n="80" d="100"/>
      </p:scale>
      <p:origin x="0" y="8750"/>
    </p:cViewPr>
  </p:sorterViewPr>
  <p:notesViewPr>
    <p:cSldViewPr snapToGrid="0" snapToObjects="1">
      <p:cViewPr varScale="1">
        <p:scale>
          <a:sx n="71" d="100"/>
          <a:sy n="71" d="100"/>
        </p:scale>
        <p:origin x="-2890"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69FA64-2F35-4442-AA55-2C25DB918062}" type="datetimeFigureOut">
              <a:rPr lang="en-US" smtClean="0"/>
              <a:t>11/12/2016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48F8089-EF5C-4AC8-B065-BFA61CDEE679}" type="slidenum">
              <a:rPr lang="en-US" smtClean="0"/>
              <a:t>‹#›</a:t>
            </a:fld>
            <a:endParaRPr lang="en-US"/>
          </a:p>
        </p:txBody>
      </p:sp>
    </p:spTree>
    <p:extLst>
      <p:ext uri="{BB962C8B-B14F-4D97-AF65-F5344CB8AC3E}">
        <p14:creationId xmlns:p14="http://schemas.microsoft.com/office/powerpoint/2010/main" val="3781176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FE6B76-7871-6E43-BB81-F6F6221E9152}" type="datetimeFigureOut">
              <a:rPr lang="en-US" smtClean="0"/>
              <a:t>11/12/2016</a:t>
            </a:fld>
            <a:endParaRPr lang="en-US"/>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26BDC8-86BE-7D41-9761-7B030459FFC9}" type="slidenum">
              <a:rPr lang="en-US" smtClean="0"/>
              <a:t>‹#›</a:t>
            </a:fld>
            <a:endParaRPr lang="en-US"/>
          </a:p>
        </p:txBody>
      </p:sp>
    </p:spTree>
    <p:extLst>
      <p:ext uri="{BB962C8B-B14F-4D97-AF65-F5344CB8AC3E}">
        <p14:creationId xmlns:p14="http://schemas.microsoft.com/office/powerpoint/2010/main" val="532221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C826BDC8-86BE-7D41-9761-7B030459FFC9}" type="slidenum">
              <a:rPr lang="en-US" smtClean="0"/>
              <a:t>5</a:t>
            </a:fld>
            <a:endParaRPr lang="en-US"/>
          </a:p>
        </p:txBody>
      </p:sp>
    </p:spTree>
    <p:extLst>
      <p:ext uri="{BB962C8B-B14F-4D97-AF65-F5344CB8AC3E}">
        <p14:creationId xmlns:p14="http://schemas.microsoft.com/office/powerpoint/2010/main" val="1273609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C826BDC8-86BE-7D41-9761-7B030459FFC9}" type="slidenum">
              <a:rPr lang="en-US" smtClean="0"/>
              <a:t>16</a:t>
            </a:fld>
            <a:endParaRPr lang="en-US"/>
          </a:p>
        </p:txBody>
      </p:sp>
    </p:spTree>
    <p:extLst>
      <p:ext uri="{BB962C8B-B14F-4D97-AF65-F5344CB8AC3E}">
        <p14:creationId xmlns:p14="http://schemas.microsoft.com/office/powerpoint/2010/main" val="1273609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26BDC8-86BE-7D41-9761-7B030459FFC9}" type="slidenum">
              <a:rPr lang="en-US" smtClean="0"/>
              <a:t>24</a:t>
            </a:fld>
            <a:endParaRPr lang="en-US"/>
          </a:p>
        </p:txBody>
      </p:sp>
    </p:spTree>
    <p:extLst>
      <p:ext uri="{BB962C8B-B14F-4D97-AF65-F5344CB8AC3E}">
        <p14:creationId xmlns:p14="http://schemas.microsoft.com/office/powerpoint/2010/main" val="6970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The ideas</a:t>
            </a:r>
            <a:r>
              <a:rPr lang="en-US" baseline="0" dirty="0" smtClean="0"/>
              <a:t> in the agile manifesto give us some direction on how to achieve shared understanding and effective idea exchange.</a:t>
            </a:r>
            <a:endParaRPr lang="en-US" dirty="0"/>
          </a:p>
        </p:txBody>
      </p:sp>
      <p:sp>
        <p:nvSpPr>
          <p:cNvPr id="4" name="Foliennummernplatzhalter 3"/>
          <p:cNvSpPr>
            <a:spLocks noGrp="1"/>
          </p:cNvSpPr>
          <p:nvPr>
            <p:ph type="sldNum" sz="quarter" idx="10"/>
          </p:nvPr>
        </p:nvSpPr>
        <p:spPr/>
        <p:txBody>
          <a:bodyPr/>
          <a:lstStyle/>
          <a:p>
            <a:fld id="{C826BDC8-86BE-7D41-9761-7B030459FFC9}" type="slidenum">
              <a:rPr lang="en-US" smtClean="0"/>
              <a:t>37</a:t>
            </a:fld>
            <a:endParaRPr lang="en-US"/>
          </a:p>
        </p:txBody>
      </p:sp>
    </p:spTree>
    <p:extLst>
      <p:ext uri="{BB962C8B-B14F-4D97-AF65-F5344CB8AC3E}">
        <p14:creationId xmlns:p14="http://schemas.microsoft.com/office/powerpoint/2010/main" val="82223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So how is all this connected? Software</a:t>
            </a:r>
            <a:r>
              <a:rPr lang="en-US" baseline="0" dirty="0" smtClean="0"/>
              <a:t> development is a complex process that requires a team to collaboratively solve problems. The Agile Manifesto tells us what to do. And with Serious Games we have a very effective methods for the HOW. How do we collaborate with the customer? How do we design interactions? How do we prioritize features - </a:t>
            </a:r>
            <a:r>
              <a:rPr lang="en-US" baseline="0" dirty="0" err="1" smtClean="0"/>
              <a:t>etc</a:t>
            </a:r>
            <a:endParaRPr lang="en-US" dirty="0"/>
          </a:p>
        </p:txBody>
      </p:sp>
      <p:sp>
        <p:nvSpPr>
          <p:cNvPr id="4" name="Foliennummernplatzhalter 3"/>
          <p:cNvSpPr>
            <a:spLocks noGrp="1"/>
          </p:cNvSpPr>
          <p:nvPr>
            <p:ph type="sldNum" sz="quarter" idx="10"/>
          </p:nvPr>
        </p:nvSpPr>
        <p:spPr/>
        <p:txBody>
          <a:bodyPr/>
          <a:lstStyle/>
          <a:p>
            <a:fld id="{C826BDC8-86BE-7D41-9761-7B030459FFC9}" type="slidenum">
              <a:rPr lang="en-US" smtClean="0"/>
              <a:t>41</a:t>
            </a:fld>
            <a:endParaRPr lang="en-US"/>
          </a:p>
        </p:txBody>
      </p:sp>
    </p:spTree>
    <p:extLst>
      <p:ext uri="{BB962C8B-B14F-4D97-AF65-F5344CB8AC3E}">
        <p14:creationId xmlns:p14="http://schemas.microsoft.com/office/powerpoint/2010/main" val="111840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en-US" dirty="0" smtClean="0"/>
              <a:t>Why do we need “safe” space?</a:t>
            </a:r>
          </a:p>
          <a:p>
            <a:pPr marL="0" indent="0">
              <a:buNone/>
            </a:pPr>
            <a:r>
              <a:rPr lang="en-US" dirty="0" smtClean="0"/>
              <a:t>Because sometimes people have great ideas but aren’t comfortable in sharing them publicly.</a:t>
            </a:r>
          </a:p>
          <a:p>
            <a:pPr marL="0" indent="0">
              <a:buNone/>
            </a:pPr>
            <a:r>
              <a:rPr lang="en-US" dirty="0" smtClean="0"/>
              <a:t>Because sometimes things need to be questioned</a:t>
            </a:r>
          </a:p>
          <a:p>
            <a:pPr marL="0" indent="0">
              <a:buNone/>
            </a:pPr>
            <a:r>
              <a:rPr lang="en-US" dirty="0" smtClean="0"/>
              <a:t>Because sometimes we need new perspectives</a:t>
            </a:r>
          </a:p>
          <a:p>
            <a:endParaRPr lang="en-US" dirty="0"/>
          </a:p>
        </p:txBody>
      </p:sp>
      <p:sp>
        <p:nvSpPr>
          <p:cNvPr id="4" name="Foliennummernplatzhalter 3"/>
          <p:cNvSpPr>
            <a:spLocks noGrp="1"/>
          </p:cNvSpPr>
          <p:nvPr>
            <p:ph type="sldNum" sz="quarter" idx="10"/>
          </p:nvPr>
        </p:nvSpPr>
        <p:spPr/>
        <p:txBody>
          <a:bodyPr/>
          <a:lstStyle/>
          <a:p>
            <a:fld id="{C826BDC8-86BE-7D41-9761-7B030459FFC9}" type="slidenum">
              <a:rPr lang="en-US" smtClean="0"/>
              <a:t>43</a:t>
            </a:fld>
            <a:endParaRPr lang="en-US"/>
          </a:p>
        </p:txBody>
      </p:sp>
    </p:spTree>
    <p:extLst>
      <p:ext uri="{BB962C8B-B14F-4D97-AF65-F5344CB8AC3E}">
        <p14:creationId xmlns:p14="http://schemas.microsoft.com/office/powerpoint/2010/main" val="778318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Invite your customers</a:t>
            </a:r>
            <a:r>
              <a:rPr lang="en-US" baseline="0" dirty="0" smtClean="0"/>
              <a:t> and / or </a:t>
            </a:r>
            <a:r>
              <a:rPr lang="en-US" dirty="0" smtClean="0"/>
              <a:t>team members to find out how they see your product</a:t>
            </a:r>
            <a:r>
              <a:rPr lang="en-US" baseline="0" dirty="0" smtClean="0"/>
              <a:t> or service. What do they think is related to it? With the </a:t>
            </a:r>
            <a:r>
              <a:rPr lang="en-US" baseline="0" dirty="0" err="1" smtClean="0"/>
              <a:t>Spiderweb</a:t>
            </a:r>
            <a:r>
              <a:rPr lang="en-US" baseline="0" dirty="0" smtClean="0"/>
              <a:t> you get a full picture of how different users view your product or service. </a:t>
            </a:r>
          </a:p>
          <a:p>
            <a:r>
              <a:rPr lang="en-US" baseline="0" dirty="0" smtClean="0"/>
              <a:t>How is it played: You place the product or service at the center and ask participants to silently think about all the things that they think are related to your product or service. They then place one idea per post-it on the </a:t>
            </a:r>
            <a:r>
              <a:rPr lang="en-US" baseline="0" dirty="0" err="1" smtClean="0"/>
              <a:t>spiderweb</a:t>
            </a:r>
            <a:r>
              <a:rPr lang="en-US" baseline="0" dirty="0" smtClean="0"/>
              <a:t> wherever they think it fits. </a:t>
            </a:r>
          </a:p>
          <a:p>
            <a:r>
              <a:rPr lang="en-US" baseline="0" dirty="0" smtClean="0"/>
              <a:t>When everyone is done you can discuss, cluster, sort, </a:t>
            </a:r>
            <a:r>
              <a:rPr lang="mr-IN" baseline="0" dirty="0" smtClean="0"/>
              <a:t>…</a:t>
            </a:r>
            <a:endParaRPr lang="de-AT" baseline="0" dirty="0" smtClean="0"/>
          </a:p>
          <a:p>
            <a:endParaRPr lang="en-US" baseline="0" dirty="0" smtClean="0"/>
          </a:p>
          <a:p>
            <a:r>
              <a:rPr lang="en-US" baseline="0" dirty="0" smtClean="0"/>
              <a:t>Benefits: 1) You get different perspectives 2) you get “user-generated” content </a:t>
            </a:r>
            <a:r>
              <a:rPr lang="mr-IN" baseline="0" dirty="0" smtClean="0"/>
              <a:t>–</a:t>
            </a:r>
            <a:r>
              <a:rPr lang="en-US" baseline="0" dirty="0" smtClean="0"/>
              <a:t> meaning: it’s what </a:t>
            </a:r>
            <a:r>
              <a:rPr lang="en-US" b="1" i="1" baseline="0" dirty="0" smtClean="0"/>
              <a:t>they</a:t>
            </a:r>
            <a:r>
              <a:rPr lang="en-US" baseline="0" dirty="0" smtClean="0"/>
              <a:t> think </a:t>
            </a:r>
          </a:p>
          <a:p>
            <a:endParaRPr lang="en-US" baseline="0" dirty="0" smtClean="0"/>
          </a:p>
          <a:p>
            <a:r>
              <a:rPr lang="en-US" baseline="0" dirty="0" smtClean="0"/>
              <a:t>Example: Let’s say you are planning a one day conference for people interested in Agile development. </a:t>
            </a:r>
            <a:endParaRPr lang="en-US" dirty="0"/>
          </a:p>
        </p:txBody>
      </p:sp>
      <p:sp>
        <p:nvSpPr>
          <p:cNvPr id="4" name="Foliennummernplatzhalter 3"/>
          <p:cNvSpPr>
            <a:spLocks noGrp="1"/>
          </p:cNvSpPr>
          <p:nvPr>
            <p:ph type="sldNum" sz="quarter" idx="10"/>
          </p:nvPr>
        </p:nvSpPr>
        <p:spPr/>
        <p:txBody>
          <a:bodyPr/>
          <a:lstStyle/>
          <a:p>
            <a:fld id="{C826BDC8-86BE-7D41-9761-7B030459FFC9}" type="slidenum">
              <a:rPr lang="en-US" smtClean="0"/>
              <a:t>47</a:t>
            </a:fld>
            <a:endParaRPr lang="en-US"/>
          </a:p>
        </p:txBody>
      </p:sp>
    </p:spTree>
    <p:extLst>
      <p:ext uri="{BB962C8B-B14F-4D97-AF65-F5344CB8AC3E}">
        <p14:creationId xmlns:p14="http://schemas.microsoft.com/office/powerpoint/2010/main" val="2085727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With Speedboat</a:t>
            </a:r>
            <a:r>
              <a:rPr lang="en-US" baseline="0" dirty="0" smtClean="0"/>
              <a:t> you ask people to identify things they perceive as something that holds them back from using your product or service more often. </a:t>
            </a:r>
          </a:p>
          <a:p>
            <a:r>
              <a:rPr lang="en-US" baseline="0" dirty="0" smtClean="0"/>
              <a:t>How it is played: Imagine your product is like this speedboat and you want it to go really fast. What are the things that might hold it back? Or what are the things that could make it go even faster?</a:t>
            </a:r>
          </a:p>
          <a:p>
            <a:r>
              <a:rPr lang="en-US" baseline="0" dirty="0" smtClean="0"/>
              <a:t>Think about anchors and </a:t>
            </a:r>
            <a:r>
              <a:rPr lang="en-US" baseline="0" dirty="0" err="1" smtClean="0"/>
              <a:t>propellors</a:t>
            </a:r>
            <a:r>
              <a:rPr lang="en-US" baseline="0" dirty="0" smtClean="0"/>
              <a:t> and place them on the map. The deeper the more it holds the boat back.</a:t>
            </a:r>
          </a:p>
          <a:p>
            <a:endParaRPr lang="en-US" baseline="0" dirty="0" smtClean="0"/>
          </a:p>
          <a:p>
            <a:r>
              <a:rPr lang="en-US" baseline="0" dirty="0" smtClean="0"/>
              <a:t>Benefits: Again user-generated content-&gt;you learn what your customers or colleagues think about</a:t>
            </a:r>
            <a:endParaRPr lang="en-US" dirty="0"/>
          </a:p>
        </p:txBody>
      </p:sp>
      <p:sp>
        <p:nvSpPr>
          <p:cNvPr id="4" name="Foliennummernplatzhalter 3"/>
          <p:cNvSpPr>
            <a:spLocks noGrp="1"/>
          </p:cNvSpPr>
          <p:nvPr>
            <p:ph type="sldNum" sz="quarter" idx="10"/>
          </p:nvPr>
        </p:nvSpPr>
        <p:spPr/>
        <p:txBody>
          <a:bodyPr/>
          <a:lstStyle/>
          <a:p>
            <a:fld id="{C826BDC8-86BE-7D41-9761-7B030459FFC9}" type="slidenum">
              <a:rPr lang="en-US" smtClean="0"/>
              <a:t>48</a:t>
            </a:fld>
            <a:endParaRPr lang="en-US"/>
          </a:p>
        </p:txBody>
      </p:sp>
    </p:spTree>
    <p:extLst>
      <p:ext uri="{BB962C8B-B14F-4D97-AF65-F5344CB8AC3E}">
        <p14:creationId xmlns:p14="http://schemas.microsoft.com/office/powerpoint/2010/main" val="1094813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C826BDC8-86BE-7D41-9761-7B030459FFC9}" type="slidenum">
              <a:rPr lang="en-US" smtClean="0"/>
              <a:t>50</a:t>
            </a:fld>
            <a:endParaRPr lang="en-US"/>
          </a:p>
        </p:txBody>
      </p:sp>
    </p:spTree>
    <p:extLst>
      <p:ext uri="{BB962C8B-B14F-4D97-AF65-F5344CB8AC3E}">
        <p14:creationId xmlns:p14="http://schemas.microsoft.com/office/powerpoint/2010/main" val="1273609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de-DE" smtClean="0"/>
              <a:t>Mastertitelformat bearbeiten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Master-Untertitelformat bearbeiten</a:t>
            </a:r>
            <a:endParaRPr lang="en-US" dirty="0"/>
          </a:p>
        </p:txBody>
      </p:sp>
      <p:sp>
        <p:nvSpPr>
          <p:cNvPr id="4" name="Date Placeholder 3"/>
          <p:cNvSpPr>
            <a:spLocks noGrp="1"/>
          </p:cNvSpPr>
          <p:nvPr>
            <p:ph type="dt" sz="half" idx="10"/>
          </p:nvPr>
        </p:nvSpPr>
        <p:spPr/>
        <p:txBody>
          <a:bodyPr/>
          <a:lstStyle/>
          <a:p>
            <a:fld id="{76E2FDBC-4731-9442-9CEB-4AF745500CA8}" type="datetimeFigureOut">
              <a:rPr lang="de-AT" smtClean="0"/>
              <a:t>12.11.2016</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58D253AF-B797-364F-BF19-67A36DB879E6}" type="slidenum">
              <a:rPr lang="de-AT" smtClean="0"/>
              <a:t>‹#›</a:t>
            </a:fld>
            <a:endParaRPr lang="de-AT"/>
          </a:p>
        </p:txBody>
      </p:sp>
    </p:spTree>
    <p:extLst>
      <p:ext uri="{BB962C8B-B14F-4D97-AF65-F5344CB8AC3E}">
        <p14:creationId xmlns:p14="http://schemas.microsoft.com/office/powerpoint/2010/main" val="18910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76E2FDBC-4731-9442-9CEB-4AF745500CA8}" type="datetimeFigureOut">
              <a:rPr lang="de-AT" smtClean="0"/>
              <a:t>12.11.2016</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58D253AF-B797-364F-BF19-67A36DB879E6}" type="slidenum">
              <a:rPr lang="de-AT" smtClean="0"/>
              <a:t>‹#›</a:t>
            </a:fld>
            <a:endParaRPr lang="de-AT"/>
          </a:p>
        </p:txBody>
      </p:sp>
    </p:spTree>
    <p:extLst>
      <p:ext uri="{BB962C8B-B14F-4D97-AF65-F5344CB8AC3E}">
        <p14:creationId xmlns:p14="http://schemas.microsoft.com/office/powerpoint/2010/main" val="1565198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de-DE" smtClean="0"/>
              <a:t>Mastertitelformat bearbeiten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76E2FDBC-4731-9442-9CEB-4AF745500CA8}" type="datetimeFigureOut">
              <a:rPr lang="de-AT" smtClean="0"/>
              <a:t>12.11.2016</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58D253AF-B797-364F-BF19-67A36DB879E6}" type="slidenum">
              <a:rPr lang="de-AT" smtClean="0"/>
              <a:t>‹#›</a:t>
            </a:fld>
            <a:endParaRPr lang="de-AT"/>
          </a:p>
        </p:txBody>
      </p:sp>
    </p:spTree>
    <p:extLst>
      <p:ext uri="{BB962C8B-B14F-4D97-AF65-F5344CB8AC3E}">
        <p14:creationId xmlns:p14="http://schemas.microsoft.com/office/powerpoint/2010/main" val="1769644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024679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Mastertitelformat bearbeiten</a:t>
            </a:r>
            <a:endParaRPr lang="en-US" dirty="0"/>
          </a:p>
        </p:txBody>
      </p:sp>
      <p:sp>
        <p:nvSpPr>
          <p:cNvPr id="3" name="Content Placeholder 2"/>
          <p:cNvSpPr>
            <a:spLocks noGrp="1"/>
          </p:cNvSpPr>
          <p:nvPr>
            <p:ph idx="1"/>
          </p:nvPr>
        </p:nvSpPr>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76E2FDBC-4731-9442-9CEB-4AF745500CA8}" type="datetimeFigureOut">
              <a:rPr lang="de-AT" smtClean="0"/>
              <a:t>12.11.2016</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58D253AF-B797-364F-BF19-67A36DB879E6}" type="slidenum">
              <a:rPr lang="de-AT" smtClean="0"/>
              <a:t>‹#›</a:t>
            </a:fld>
            <a:endParaRPr lang="de-AT"/>
          </a:p>
        </p:txBody>
      </p:sp>
    </p:spTree>
    <p:extLst>
      <p:ext uri="{BB962C8B-B14F-4D97-AF65-F5344CB8AC3E}">
        <p14:creationId xmlns:p14="http://schemas.microsoft.com/office/powerpoint/2010/main" val="677585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de-DE" smtClean="0"/>
              <a:t>Mastertitelformat bearbeiten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Mastertextformat bearbeiten</a:t>
            </a:r>
          </a:p>
        </p:txBody>
      </p:sp>
      <p:sp>
        <p:nvSpPr>
          <p:cNvPr id="4" name="Date Placeholder 3"/>
          <p:cNvSpPr>
            <a:spLocks noGrp="1"/>
          </p:cNvSpPr>
          <p:nvPr>
            <p:ph type="dt" sz="half" idx="10"/>
          </p:nvPr>
        </p:nvSpPr>
        <p:spPr/>
        <p:txBody>
          <a:bodyPr/>
          <a:lstStyle/>
          <a:p>
            <a:fld id="{76E2FDBC-4731-9442-9CEB-4AF745500CA8}" type="datetimeFigureOut">
              <a:rPr lang="de-AT" smtClean="0"/>
              <a:t>12.11.2016</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58D253AF-B797-364F-BF19-67A36DB879E6}" type="slidenum">
              <a:rPr lang="de-AT" smtClean="0"/>
              <a:t>‹#›</a:t>
            </a:fld>
            <a:endParaRPr lang="de-AT"/>
          </a:p>
        </p:txBody>
      </p:sp>
    </p:spTree>
    <p:extLst>
      <p:ext uri="{BB962C8B-B14F-4D97-AF65-F5344CB8AC3E}">
        <p14:creationId xmlns:p14="http://schemas.microsoft.com/office/powerpoint/2010/main" val="70205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Mastertitelformat bearbeiten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76E2FDBC-4731-9442-9CEB-4AF745500CA8}" type="datetimeFigureOut">
              <a:rPr lang="de-AT" smtClean="0"/>
              <a:t>12.11.2016</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58D253AF-B797-364F-BF19-67A36DB879E6}" type="slidenum">
              <a:rPr lang="de-AT" smtClean="0"/>
              <a:t>‹#›</a:t>
            </a:fld>
            <a:endParaRPr lang="de-AT"/>
          </a:p>
        </p:txBody>
      </p:sp>
    </p:spTree>
    <p:extLst>
      <p:ext uri="{BB962C8B-B14F-4D97-AF65-F5344CB8AC3E}">
        <p14:creationId xmlns:p14="http://schemas.microsoft.com/office/powerpoint/2010/main" val="980291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de-DE" smtClean="0"/>
              <a:t>Mastertitelformat bearbeiten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4" name="Content Placeholder 3"/>
          <p:cNvSpPr>
            <a:spLocks noGrp="1"/>
          </p:cNvSpPr>
          <p:nvPr>
            <p:ph sz="half" idx="2"/>
          </p:nvPr>
        </p:nvSpPr>
        <p:spPr>
          <a:xfrm>
            <a:off x="629842" y="2505075"/>
            <a:ext cx="3868340" cy="3684588"/>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6" name="Content Placeholder 5"/>
          <p:cNvSpPr>
            <a:spLocks noGrp="1"/>
          </p:cNvSpPr>
          <p:nvPr>
            <p:ph sz="quarter" idx="4"/>
          </p:nvPr>
        </p:nvSpPr>
        <p:spPr>
          <a:xfrm>
            <a:off x="4629150" y="2505075"/>
            <a:ext cx="3887391" cy="3684588"/>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76E2FDBC-4731-9442-9CEB-4AF745500CA8}" type="datetimeFigureOut">
              <a:rPr lang="de-AT" smtClean="0"/>
              <a:t>12.11.2016</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58D253AF-B797-364F-BF19-67A36DB879E6}" type="slidenum">
              <a:rPr lang="de-AT" smtClean="0"/>
              <a:t>‹#›</a:t>
            </a:fld>
            <a:endParaRPr lang="de-AT"/>
          </a:p>
        </p:txBody>
      </p:sp>
    </p:spTree>
    <p:extLst>
      <p:ext uri="{BB962C8B-B14F-4D97-AF65-F5344CB8AC3E}">
        <p14:creationId xmlns:p14="http://schemas.microsoft.com/office/powerpoint/2010/main" val="259137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Mastertitelformat bearbeiten</a:t>
            </a:r>
            <a:endParaRPr lang="en-US" dirty="0"/>
          </a:p>
        </p:txBody>
      </p:sp>
      <p:sp>
        <p:nvSpPr>
          <p:cNvPr id="3" name="Date Placeholder 2"/>
          <p:cNvSpPr>
            <a:spLocks noGrp="1"/>
          </p:cNvSpPr>
          <p:nvPr>
            <p:ph type="dt" sz="half" idx="10"/>
          </p:nvPr>
        </p:nvSpPr>
        <p:spPr/>
        <p:txBody>
          <a:bodyPr/>
          <a:lstStyle/>
          <a:p>
            <a:fld id="{76E2FDBC-4731-9442-9CEB-4AF745500CA8}" type="datetimeFigureOut">
              <a:rPr lang="de-AT" smtClean="0"/>
              <a:t>12.11.2016</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58D253AF-B797-364F-BF19-67A36DB879E6}" type="slidenum">
              <a:rPr lang="de-AT" smtClean="0"/>
              <a:t>‹#›</a:t>
            </a:fld>
            <a:endParaRPr lang="de-AT"/>
          </a:p>
        </p:txBody>
      </p:sp>
    </p:spTree>
    <p:extLst>
      <p:ext uri="{BB962C8B-B14F-4D97-AF65-F5344CB8AC3E}">
        <p14:creationId xmlns:p14="http://schemas.microsoft.com/office/powerpoint/2010/main" val="228790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2FDBC-4731-9442-9CEB-4AF745500CA8}" type="datetimeFigureOut">
              <a:rPr lang="de-AT" smtClean="0"/>
              <a:t>12.11.2016</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58D253AF-B797-364F-BF19-67A36DB879E6}" type="slidenum">
              <a:rPr lang="de-AT" smtClean="0"/>
              <a:t>‹#›</a:t>
            </a:fld>
            <a:endParaRPr lang="de-AT"/>
          </a:p>
        </p:txBody>
      </p:sp>
    </p:spTree>
    <p:extLst>
      <p:ext uri="{BB962C8B-B14F-4D97-AF65-F5344CB8AC3E}">
        <p14:creationId xmlns:p14="http://schemas.microsoft.com/office/powerpoint/2010/main" val="1282457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de-DE" smtClean="0"/>
              <a:t>Mastertitelformat bearbeiten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Mastertextformat bearbeiten</a:t>
            </a:r>
          </a:p>
        </p:txBody>
      </p:sp>
      <p:sp>
        <p:nvSpPr>
          <p:cNvPr id="5" name="Date Placeholder 4"/>
          <p:cNvSpPr>
            <a:spLocks noGrp="1"/>
          </p:cNvSpPr>
          <p:nvPr>
            <p:ph type="dt" sz="half" idx="10"/>
          </p:nvPr>
        </p:nvSpPr>
        <p:spPr/>
        <p:txBody>
          <a:bodyPr/>
          <a:lstStyle/>
          <a:p>
            <a:fld id="{76E2FDBC-4731-9442-9CEB-4AF745500CA8}" type="datetimeFigureOut">
              <a:rPr lang="de-AT" smtClean="0"/>
              <a:t>12.11.2016</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58D253AF-B797-364F-BF19-67A36DB879E6}" type="slidenum">
              <a:rPr lang="de-AT" smtClean="0"/>
              <a:t>‹#›</a:t>
            </a:fld>
            <a:endParaRPr lang="de-AT"/>
          </a:p>
        </p:txBody>
      </p:sp>
    </p:spTree>
    <p:extLst>
      <p:ext uri="{BB962C8B-B14F-4D97-AF65-F5344CB8AC3E}">
        <p14:creationId xmlns:p14="http://schemas.microsoft.com/office/powerpoint/2010/main" val="2115791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de-DE" smtClean="0"/>
              <a:t>Mastertitelformat bearbeiten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auf Platzhalter ziehen oder durch Klicken auf Symbol hinzufügen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Mastertextformat bearbeiten</a:t>
            </a:r>
          </a:p>
        </p:txBody>
      </p:sp>
      <p:sp>
        <p:nvSpPr>
          <p:cNvPr id="5" name="Date Placeholder 4"/>
          <p:cNvSpPr>
            <a:spLocks noGrp="1"/>
          </p:cNvSpPr>
          <p:nvPr>
            <p:ph type="dt" sz="half" idx="10"/>
          </p:nvPr>
        </p:nvSpPr>
        <p:spPr/>
        <p:txBody>
          <a:bodyPr/>
          <a:lstStyle/>
          <a:p>
            <a:fld id="{76E2FDBC-4731-9442-9CEB-4AF745500CA8}" type="datetimeFigureOut">
              <a:rPr lang="de-AT" smtClean="0"/>
              <a:t>12.11.2016</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58D253AF-B797-364F-BF19-67A36DB879E6}" type="slidenum">
              <a:rPr lang="de-AT" smtClean="0"/>
              <a:t>‹#›</a:t>
            </a:fld>
            <a:endParaRPr lang="de-AT"/>
          </a:p>
        </p:txBody>
      </p:sp>
    </p:spTree>
    <p:extLst>
      <p:ext uri="{BB962C8B-B14F-4D97-AF65-F5344CB8AC3E}">
        <p14:creationId xmlns:p14="http://schemas.microsoft.com/office/powerpoint/2010/main" val="2078068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2FDBC-4731-9442-9CEB-4AF745500CA8}" type="datetimeFigureOut">
              <a:rPr lang="de-AT" smtClean="0"/>
              <a:t>12.11.2016</a:t>
            </a:fld>
            <a:endParaRPr lang="de-A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D253AF-B797-364F-BF19-67A36DB879E6}" type="slidenum">
              <a:rPr lang="de-AT" smtClean="0"/>
              <a:t>‹#›</a:t>
            </a:fld>
            <a:endParaRPr lang="de-AT"/>
          </a:p>
        </p:txBody>
      </p:sp>
    </p:spTree>
    <p:extLst>
      <p:ext uri="{BB962C8B-B14F-4D97-AF65-F5344CB8AC3E}">
        <p14:creationId xmlns:p14="http://schemas.microsoft.com/office/powerpoint/2010/main" val="1586790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5.png"/><Relationship Id="rId7" Type="http://schemas.openxmlformats.org/officeDocument/2006/relationships/image" Target="../media/image51.png"/><Relationship Id="rId12"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0.jpe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image" Target="../media/image1.png"/><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3.wdp"/><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87.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3.png"/><Relationship Id="rId7" Type="http://schemas.openxmlformats.org/officeDocument/2006/relationships/image" Target="../media/image9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88.png"/><Relationship Id="rId9" Type="http://schemas.openxmlformats.org/officeDocument/2006/relationships/image" Target="../media/image96.png"/></Relationships>
</file>

<file path=ppt/slides/_rels/slide48.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9.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91.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78.png"/><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2.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62.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s>
</file>

<file path=ppt/slides/_rels/slide63.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05.png"/><Relationship Id="rId7" Type="http://schemas.openxmlformats.org/officeDocument/2006/relationships/image" Target="../media/image128.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7.png"/><Relationship Id="rId4" Type="http://schemas.openxmlformats.org/officeDocument/2006/relationships/image" Target="../media/image135.png"/><Relationship Id="rId9"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7.png"/></Relationships>
</file>

<file path=ppt/slides/_rels/slide65.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7.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08.png"/><Relationship Id="rId10" Type="http://schemas.openxmlformats.org/officeDocument/2006/relationships/image" Target="../media/image142.png"/><Relationship Id="rId4" Type="http://schemas.openxmlformats.org/officeDocument/2006/relationships/image" Target="../media/image102.png"/><Relationship Id="rId9" Type="http://schemas.openxmlformats.org/officeDocument/2006/relationships/image" Target="../media/image141.png"/></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38.png"/><Relationship Id="rId7" Type="http://schemas.openxmlformats.org/officeDocument/2006/relationships/image" Target="../media/image47.png"/><Relationship Id="rId12" Type="http://schemas.openxmlformats.org/officeDocument/2006/relationships/image" Target="../media/image71.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146.png"/><Relationship Id="rId5" Type="http://schemas.openxmlformats.org/officeDocument/2006/relationships/image" Target="../media/image41.png"/><Relationship Id="rId10" Type="http://schemas.openxmlformats.org/officeDocument/2006/relationships/image" Target="../media/image51.png"/><Relationship Id="rId4" Type="http://schemas.openxmlformats.org/officeDocument/2006/relationships/image" Target="../media/image39.png"/><Relationship Id="rId9"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122362"/>
            <a:ext cx="7772400" cy="3248915"/>
          </a:xfrm>
        </p:spPr>
        <p:txBody>
          <a:bodyPr>
            <a:normAutofit fontScale="90000"/>
          </a:bodyPr>
          <a:lstStyle/>
          <a:p>
            <a:r>
              <a:rPr lang="de-AT" dirty="0" err="1"/>
              <a:t>Using</a:t>
            </a:r>
            <a:r>
              <a:rPr lang="de-AT" dirty="0"/>
              <a:t> Innovation </a:t>
            </a:r>
            <a:r>
              <a:rPr lang="de-AT" dirty="0" smtClean="0"/>
              <a:t>Games® </a:t>
            </a:r>
            <a:r>
              <a:rPr lang="de-AT" dirty="0" err="1"/>
              <a:t>and</a:t>
            </a:r>
            <a:r>
              <a:rPr lang="de-AT" dirty="0"/>
              <a:t> Visual </a:t>
            </a:r>
            <a:r>
              <a:rPr lang="de-AT" dirty="0" err="1" smtClean="0"/>
              <a:t>Facilitation</a:t>
            </a:r>
            <a:r>
              <a:rPr lang="de-AT" dirty="0" smtClean="0"/>
              <a:t> </a:t>
            </a:r>
            <a:r>
              <a:rPr lang="de-AT" dirty="0" err="1"/>
              <a:t>for</a:t>
            </a:r>
            <a:r>
              <a:rPr lang="de-AT" dirty="0"/>
              <a:t> </a:t>
            </a:r>
            <a:r>
              <a:rPr lang="de-AT" dirty="0" err="1"/>
              <a:t>Product</a:t>
            </a:r>
            <a:r>
              <a:rPr lang="de-AT" dirty="0"/>
              <a:t> Development at </a:t>
            </a:r>
            <a:r>
              <a:rPr lang="de-AT" dirty="0" err="1" smtClean="0"/>
              <a:t>Scale</a:t>
            </a:r>
            <a:endParaRPr lang="de-AT" dirty="0"/>
          </a:p>
        </p:txBody>
      </p:sp>
      <p:sp>
        <p:nvSpPr>
          <p:cNvPr id="3" name="Untertitel 2"/>
          <p:cNvSpPr>
            <a:spLocks noGrp="1"/>
          </p:cNvSpPr>
          <p:nvPr>
            <p:ph type="subTitle" idx="1"/>
          </p:nvPr>
        </p:nvSpPr>
        <p:spPr>
          <a:xfrm>
            <a:off x="1143000" y="5077724"/>
            <a:ext cx="3429000" cy="934634"/>
          </a:xfrm>
        </p:spPr>
        <p:txBody>
          <a:bodyPr/>
          <a:lstStyle/>
          <a:p>
            <a:r>
              <a:rPr lang="de-AT" b="1" dirty="0" smtClean="0"/>
              <a:t>Peter </a:t>
            </a:r>
            <a:r>
              <a:rPr lang="de-AT" b="1" dirty="0" err="1" smtClean="0"/>
              <a:t>Ferak</a:t>
            </a:r>
            <a:endParaRPr lang="de-AT" b="1" dirty="0"/>
          </a:p>
          <a:p>
            <a:r>
              <a:rPr lang="de-AT" sz="1800" i="1" dirty="0" err="1" smtClean="0"/>
              <a:t>bwin</a:t>
            </a:r>
            <a:endParaRPr lang="de-AT" i="1" dirty="0"/>
          </a:p>
        </p:txBody>
      </p:sp>
      <p:sp>
        <p:nvSpPr>
          <p:cNvPr id="4" name="Untertitel 2"/>
          <p:cNvSpPr txBox="1">
            <a:spLocks/>
          </p:cNvSpPr>
          <p:nvPr/>
        </p:nvSpPr>
        <p:spPr>
          <a:xfrm>
            <a:off x="4572000" y="5077724"/>
            <a:ext cx="4239322" cy="93463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b="1" dirty="0" smtClean="0"/>
              <a:t>Alex Staenke</a:t>
            </a:r>
          </a:p>
          <a:p>
            <a:r>
              <a:rPr lang="de-AT" sz="1800" i="1" dirty="0" smtClean="0"/>
              <a:t>The Thinking Company</a:t>
            </a:r>
            <a:endParaRPr lang="de-AT" sz="1800" i="1" dirty="0"/>
          </a:p>
        </p:txBody>
      </p:sp>
    </p:spTree>
    <p:extLst>
      <p:ext uri="{BB962C8B-B14F-4D97-AF65-F5344CB8AC3E}">
        <p14:creationId xmlns:p14="http://schemas.microsoft.com/office/powerpoint/2010/main" val="713058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Picture 202"/>
          <p:cNvPicPr/>
          <p:nvPr/>
        </p:nvPicPr>
        <p:blipFill>
          <a:blip r:embed="rId2"/>
          <a:stretch/>
        </p:blipFill>
        <p:spPr>
          <a:xfrm>
            <a:off x="2718664" y="3202153"/>
            <a:ext cx="3506152" cy="2169945"/>
          </a:xfrm>
          <a:prstGeom prst="rect">
            <a:avLst/>
          </a:prstGeom>
          <a:effectLst>
            <a:outerShdw blurRad="50800" dist="38100" dir="5400000" algn="t" rotWithShape="0">
              <a:schemeClr val="bg1">
                <a:lumMod val="50000"/>
                <a:alpha val="40000"/>
              </a:schemeClr>
            </a:outerShdw>
          </a:effectLst>
        </p:spPr>
      </p:pic>
      <p:sp>
        <p:nvSpPr>
          <p:cNvPr id="15"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AT" dirty="0" smtClean="0"/>
              <a:t>Growing technical complexity through dependencies</a:t>
            </a:r>
            <a:endParaRPr lang="de-AT" dirty="0">
              <a:solidFill>
                <a:schemeClr val="accent1">
                  <a:lumMod val="75000"/>
                </a:schemeClr>
              </a:solidFill>
            </a:endParaRPr>
          </a:p>
        </p:txBody>
      </p:sp>
      <p:pic>
        <p:nvPicPr>
          <p:cNvPr id="3074" name="Picture 2" descr="C:\Users\pferak\Dropbox\presentations\innovationgames_agiletour\te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2587" y="2399875"/>
            <a:ext cx="1259458" cy="13140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3075" name="Picture 3" descr="C:\Users\pferak\Dropbox\presentations\innovationgames_agiletour\team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3962" y="4532550"/>
            <a:ext cx="1382603" cy="13140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3077" name="Picture 5" descr="C:\Users\pferak\Dropbox\presentations\innovationgames_agiletour\team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3208" y="4430000"/>
            <a:ext cx="1164360" cy="131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0125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Picture 191"/>
          <p:cNvPicPr/>
          <p:nvPr/>
        </p:nvPicPr>
        <p:blipFill>
          <a:blip r:embed="rId2"/>
          <a:stretch/>
        </p:blipFill>
        <p:spPr>
          <a:xfrm>
            <a:off x="2096640" y="2065972"/>
            <a:ext cx="5127120" cy="3955680"/>
          </a:xfrm>
          <a:prstGeom prst="rect">
            <a:avLst/>
          </a:prstGeom>
          <a:effectLst>
            <a:outerShdw blurRad="50800" dist="38100" dir="5400000" algn="t" rotWithShape="0">
              <a:schemeClr val="bg1">
                <a:lumMod val="50000"/>
                <a:alpha val="40000"/>
              </a:schemeClr>
            </a:outerShdw>
          </a:effectLst>
        </p:spPr>
      </p:pic>
      <p:sp>
        <p:nvSpPr>
          <p:cNvPr id="3"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AT" dirty="0" smtClean="0"/>
              <a:t>Growing process complexity</a:t>
            </a:r>
            <a:endParaRPr lang="de-AT" dirty="0"/>
          </a:p>
        </p:txBody>
      </p:sp>
    </p:spTree>
    <p:extLst>
      <p:ext uri="{BB962C8B-B14F-4D97-AF65-F5344CB8AC3E}">
        <p14:creationId xmlns:p14="http://schemas.microsoft.com/office/powerpoint/2010/main" val="14367713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ferak\Dropbox\presentations\innovationgames_agiletour\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8747" y="1477151"/>
            <a:ext cx="3398523" cy="2708968"/>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19409" y="4626892"/>
            <a:ext cx="4330609" cy="1015663"/>
          </a:xfrm>
          <a:prstGeom prst="rect">
            <a:avLst/>
          </a:prstGeom>
          <a:noFill/>
        </p:spPr>
        <p:txBody>
          <a:bodyPr wrap="none" rtlCol="0">
            <a:spAutoFit/>
          </a:bodyPr>
          <a:lstStyle/>
          <a:p>
            <a:pPr marL="285750" indent="-285750">
              <a:buFont typeface="Arial" panose="020B0604020202020204" pitchFamily="34" charset="0"/>
              <a:buChar char="•"/>
            </a:pPr>
            <a:r>
              <a:rPr lang="en-US" sz="2000" dirty="0" smtClean="0"/>
              <a:t> 50 independent deployable systems </a:t>
            </a:r>
          </a:p>
          <a:p>
            <a:pPr marL="285750" indent="-285750">
              <a:buFont typeface="Arial" panose="020B0604020202020204" pitchFamily="34" charset="0"/>
              <a:buChar char="•"/>
            </a:pPr>
            <a:r>
              <a:rPr lang="en-US" sz="2000" dirty="0" smtClean="0"/>
              <a:t>120 components</a:t>
            </a:r>
          </a:p>
          <a:p>
            <a:pPr marL="285750" indent="-285750">
              <a:buFont typeface="Arial" panose="020B0604020202020204" pitchFamily="34" charset="0"/>
              <a:buChar char="•"/>
            </a:pPr>
            <a:r>
              <a:rPr lang="en-US" sz="2000" dirty="0" smtClean="0"/>
              <a:t>20 </a:t>
            </a:r>
            <a:r>
              <a:rPr lang="en-US" sz="2000" dirty="0"/>
              <a:t>independent database </a:t>
            </a:r>
            <a:r>
              <a:rPr lang="en-US" sz="2000" dirty="0" smtClean="0"/>
              <a:t>schemas</a:t>
            </a:r>
          </a:p>
        </p:txBody>
      </p:sp>
      <p:sp>
        <p:nvSpPr>
          <p:cNvPr id="5"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AT" dirty="0" smtClean="0"/>
              <a:t>One software system</a:t>
            </a:r>
            <a:endParaRPr lang="de-AT" dirty="0"/>
          </a:p>
        </p:txBody>
      </p:sp>
      <p:sp>
        <p:nvSpPr>
          <p:cNvPr id="6" name="TextBox 5"/>
          <p:cNvSpPr txBox="1"/>
          <p:nvPr/>
        </p:nvSpPr>
        <p:spPr>
          <a:xfrm>
            <a:off x="3477117" y="5829305"/>
            <a:ext cx="4215193" cy="707886"/>
          </a:xfrm>
          <a:prstGeom prst="rect">
            <a:avLst/>
          </a:prstGeom>
          <a:noFill/>
        </p:spPr>
        <p:txBody>
          <a:bodyPr wrap="none" rtlCol="0">
            <a:spAutoFit/>
          </a:bodyPr>
          <a:lstStyle/>
          <a:p>
            <a:pPr marL="285750" indent="-285750">
              <a:buFont typeface="Arial" panose="020B0604020202020204" pitchFamily="34" charset="0"/>
              <a:buChar char="•"/>
            </a:pPr>
            <a:r>
              <a:rPr lang="en-US" sz="2000" dirty="0" smtClean="0"/>
              <a:t>30 independent </a:t>
            </a:r>
            <a:r>
              <a:rPr lang="en-US" sz="2000" dirty="0"/>
              <a:t>deployable </a:t>
            </a:r>
            <a:r>
              <a:rPr lang="en-US" sz="2000" dirty="0" smtClean="0"/>
              <a:t>systems</a:t>
            </a:r>
          </a:p>
          <a:p>
            <a:pPr marL="285750" indent="-285750">
              <a:buFont typeface="Arial" panose="020B0604020202020204" pitchFamily="34" charset="0"/>
              <a:buChar char="•"/>
            </a:pPr>
            <a:r>
              <a:rPr lang="en-US" sz="2000" dirty="0" smtClean="0"/>
              <a:t>15 independent </a:t>
            </a:r>
            <a:r>
              <a:rPr lang="en-US" sz="2000" dirty="0"/>
              <a:t>database </a:t>
            </a:r>
            <a:r>
              <a:rPr lang="en-US" sz="2000" dirty="0" smtClean="0"/>
              <a:t>schemes</a:t>
            </a:r>
          </a:p>
        </p:txBody>
      </p:sp>
      <p:sp>
        <p:nvSpPr>
          <p:cNvPr id="3" name="TextBox 2"/>
          <p:cNvSpPr txBox="1"/>
          <p:nvPr/>
        </p:nvSpPr>
        <p:spPr>
          <a:xfrm>
            <a:off x="1384172" y="4903890"/>
            <a:ext cx="2035237" cy="461665"/>
          </a:xfrm>
          <a:prstGeom prst="rect">
            <a:avLst/>
          </a:prstGeom>
          <a:noFill/>
        </p:spPr>
        <p:txBody>
          <a:bodyPr wrap="none" rtlCol="0">
            <a:spAutoFit/>
          </a:bodyPr>
          <a:lstStyle/>
          <a:p>
            <a:r>
              <a:rPr lang="de-DE" sz="2400" b="1" dirty="0">
                <a:ea typeface="+mj-ea"/>
                <a:cs typeface="+mj-cs"/>
              </a:rPr>
              <a:t>Betting Engine</a:t>
            </a:r>
            <a:endParaRPr lang="en-US" sz="2400" b="1" dirty="0">
              <a:ea typeface="+mj-ea"/>
              <a:cs typeface="+mj-cs"/>
            </a:endParaRPr>
          </a:p>
        </p:txBody>
      </p:sp>
      <p:sp>
        <p:nvSpPr>
          <p:cNvPr id="4" name="TextBox 3"/>
          <p:cNvSpPr txBox="1"/>
          <p:nvPr/>
        </p:nvSpPr>
        <p:spPr>
          <a:xfrm>
            <a:off x="1407383" y="5952414"/>
            <a:ext cx="2012026" cy="461665"/>
          </a:xfrm>
          <a:prstGeom prst="rect">
            <a:avLst/>
          </a:prstGeom>
          <a:noFill/>
        </p:spPr>
        <p:txBody>
          <a:bodyPr wrap="none" rtlCol="0">
            <a:spAutoFit/>
          </a:bodyPr>
          <a:lstStyle/>
          <a:p>
            <a:r>
              <a:rPr lang="de-DE" sz="2400" b="1" dirty="0">
                <a:ea typeface="+mj-ea"/>
                <a:cs typeface="+mj-cs"/>
              </a:rPr>
              <a:t>Sports Trading</a:t>
            </a:r>
            <a:endParaRPr lang="en-US" sz="2400" b="1" dirty="0">
              <a:ea typeface="+mj-ea"/>
              <a:cs typeface="+mj-cs"/>
            </a:endParaRPr>
          </a:p>
        </p:txBody>
      </p:sp>
      <p:sp>
        <p:nvSpPr>
          <p:cNvPr id="7" name="Rectangle 6"/>
          <p:cNvSpPr/>
          <p:nvPr/>
        </p:nvSpPr>
        <p:spPr>
          <a:xfrm>
            <a:off x="2494476" y="4182195"/>
            <a:ext cx="4155048" cy="369332"/>
          </a:xfrm>
          <a:prstGeom prst="rect">
            <a:avLst/>
          </a:prstGeom>
        </p:spPr>
        <p:txBody>
          <a:bodyPr wrap="none">
            <a:spAutoFit/>
          </a:bodyPr>
          <a:lstStyle/>
          <a:p>
            <a:r>
              <a:rPr lang="en-US" dirty="0">
                <a:latin typeface="+mj-lt"/>
                <a:ea typeface="+mj-ea"/>
                <a:cs typeface="+mj-cs"/>
              </a:rPr>
              <a:t>More</a:t>
            </a:r>
            <a:r>
              <a:rPr lang="en-US" dirty="0" smtClean="0"/>
              <a:t> </a:t>
            </a:r>
            <a:r>
              <a:rPr lang="en-US" dirty="0" smtClean="0">
                <a:latin typeface="+mj-lt"/>
                <a:ea typeface="+mj-ea"/>
                <a:cs typeface="+mj-cs"/>
              </a:rPr>
              <a:t>than </a:t>
            </a:r>
            <a:r>
              <a:rPr lang="en-US" b="1" dirty="0">
                <a:latin typeface="+mj-lt"/>
                <a:ea typeface="+mj-ea"/>
                <a:cs typeface="+mj-cs"/>
              </a:rPr>
              <a:t>1m</a:t>
            </a:r>
            <a:r>
              <a:rPr lang="en-US" b="1" dirty="0" smtClean="0">
                <a:latin typeface="+mj-lt"/>
                <a:ea typeface="+mj-ea"/>
                <a:cs typeface="+mj-cs"/>
              </a:rPr>
              <a:t> </a:t>
            </a:r>
            <a:r>
              <a:rPr lang="en-US" b="1" dirty="0">
                <a:latin typeface="+mj-lt"/>
                <a:ea typeface="+mj-ea"/>
                <a:cs typeface="+mj-cs"/>
              </a:rPr>
              <a:t>lines of </a:t>
            </a:r>
            <a:r>
              <a:rPr lang="en-US" b="1" dirty="0" smtClean="0">
                <a:latin typeface="+mj-lt"/>
                <a:ea typeface="+mj-ea"/>
                <a:cs typeface="+mj-cs"/>
              </a:rPr>
              <a:t>code, </a:t>
            </a:r>
            <a:r>
              <a:rPr lang="en-US" dirty="0"/>
              <a:t>2.500 servers</a:t>
            </a:r>
            <a:endParaRPr lang="en-US" b="1" dirty="0">
              <a:latin typeface="+mj-lt"/>
              <a:ea typeface="+mj-ea"/>
              <a:cs typeface="+mj-cs"/>
            </a:endParaRPr>
          </a:p>
        </p:txBody>
      </p:sp>
    </p:spTree>
    <p:extLst>
      <p:ext uri="{BB962C8B-B14F-4D97-AF65-F5344CB8AC3E}">
        <p14:creationId xmlns:p14="http://schemas.microsoft.com/office/powerpoint/2010/main" val="8585879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3" descr="C:\Users\pferak\Dropbox\presentations\innovationgames_agiletour\computer-bla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2147" y="3936376"/>
            <a:ext cx="1559701" cy="1329689"/>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3" name="Picture 3" descr="C:\Users\pferak\Dropbox\presentations\innovationgames_agiletour\computer-bla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929" y="3936375"/>
            <a:ext cx="1559701" cy="1329689"/>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2" name="Picture 3" descr="C:\Users\pferak\Dropbox\presentations\innovationgames_agiletour\computer-bla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004" y="3936376"/>
            <a:ext cx="1559701" cy="1329689"/>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1" name="Picture 3" descr="C:\Users\pferak\Dropbox\presentations\innovationgames_agiletour\computer-bla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6490" y="1875894"/>
            <a:ext cx="1559701" cy="1329689"/>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0" name="Picture 3" descr="C:\Users\pferak\Dropbox\presentations\innovationgames_agiletour\computer-bla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1846" y="1875895"/>
            <a:ext cx="1559701" cy="1329689"/>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4099" name="Picture 3" descr="C:\Users\pferak\Dropbox\presentations\innovationgames_agiletour\computer-bla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005" y="1825290"/>
            <a:ext cx="1559701" cy="1329689"/>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216" name="TextShape 1"/>
          <p:cNvSpPr txBox="1"/>
          <p:nvPr/>
        </p:nvSpPr>
        <p:spPr>
          <a:xfrm>
            <a:off x="2651760" y="476672"/>
            <a:ext cx="3573000" cy="346320"/>
          </a:xfrm>
          <a:prstGeom prst="rect">
            <a:avLst/>
          </a:prstGeom>
          <a:noFill/>
          <a:ln>
            <a:noFill/>
          </a:ln>
        </p:spPr>
        <p:txBody>
          <a:bodyPr lIns="90000" tIns="45000" rIns="90000" bIns="45000"/>
          <a:lstStyle/>
          <a:p>
            <a:endParaRPr lang="en-US" sz="1800" b="0" strike="noStrike" spc="-1" dirty="0">
              <a:solidFill>
                <a:srgbClr val="000000"/>
              </a:solidFill>
              <a:uFill>
                <a:solidFill>
                  <a:srgbClr val="FFFFFF"/>
                </a:solidFill>
              </a:uFill>
              <a:latin typeface="Roboto Condensed" panose="02000000000000000000" pitchFamily="2" charset="0"/>
              <a:ea typeface="Roboto Condensed" panose="02000000000000000000" pitchFamily="2" charset="0"/>
            </a:endParaRPr>
          </a:p>
        </p:txBody>
      </p:sp>
      <p:sp>
        <p:nvSpPr>
          <p:cNvPr id="217" name="TextShape 2"/>
          <p:cNvSpPr txBox="1"/>
          <p:nvPr/>
        </p:nvSpPr>
        <p:spPr>
          <a:xfrm>
            <a:off x="1166901" y="3244339"/>
            <a:ext cx="1234480" cy="346320"/>
          </a:xfrm>
          <a:prstGeom prst="rect">
            <a:avLst/>
          </a:prstGeom>
          <a:noFill/>
          <a:ln>
            <a:noFill/>
          </a:ln>
        </p:spPr>
        <p:txBody>
          <a:bodyPr lIns="90000" tIns="45000" rIns="90000" bIns="45000"/>
          <a:lstStyle/>
          <a:p>
            <a:r>
              <a:rPr lang="en-US" sz="1800" b="0" strike="noStrike" spc="-1" dirty="0">
                <a:solidFill>
                  <a:srgbClr val="000000"/>
                </a:solidFill>
                <a:uFill>
                  <a:solidFill>
                    <a:srgbClr val="FFFFFF"/>
                  </a:solidFill>
                </a:uFill>
                <a:latin typeface="Roboto Condensed" panose="02000000000000000000" pitchFamily="2" charset="0"/>
                <a:ea typeface="Roboto Condensed" panose="02000000000000000000" pitchFamily="2" charset="0"/>
              </a:rPr>
              <a:t>bwin.com</a:t>
            </a:r>
          </a:p>
        </p:txBody>
      </p:sp>
      <p:sp>
        <p:nvSpPr>
          <p:cNvPr id="218" name="TextShape 3"/>
          <p:cNvSpPr txBox="1"/>
          <p:nvPr/>
        </p:nvSpPr>
        <p:spPr>
          <a:xfrm>
            <a:off x="4024800" y="3245242"/>
            <a:ext cx="826920" cy="346320"/>
          </a:xfrm>
          <a:prstGeom prst="rect">
            <a:avLst/>
          </a:prstGeom>
          <a:noFill/>
          <a:ln>
            <a:noFill/>
          </a:ln>
        </p:spPr>
        <p:txBody>
          <a:bodyPr lIns="90000" tIns="45000" rIns="90000" bIns="45000"/>
          <a:lstStyle/>
          <a:p>
            <a:r>
              <a:rPr lang="en-US" sz="1800" b="0" strike="noStrike" spc="-1" dirty="0">
                <a:solidFill>
                  <a:srgbClr val="000000"/>
                </a:solidFill>
                <a:uFill>
                  <a:solidFill>
                    <a:srgbClr val="FFFFFF"/>
                  </a:solidFill>
                </a:uFill>
                <a:latin typeface="Roboto Condensed" panose="02000000000000000000" pitchFamily="2" charset="0"/>
                <a:ea typeface="Roboto Condensed" panose="02000000000000000000" pitchFamily="2" charset="0"/>
              </a:rPr>
              <a:t>bwin.it</a:t>
            </a:r>
          </a:p>
        </p:txBody>
      </p:sp>
      <p:sp>
        <p:nvSpPr>
          <p:cNvPr id="219" name="TextShape 4"/>
          <p:cNvSpPr txBox="1"/>
          <p:nvPr/>
        </p:nvSpPr>
        <p:spPr>
          <a:xfrm>
            <a:off x="6784464" y="3245242"/>
            <a:ext cx="969277" cy="346320"/>
          </a:xfrm>
          <a:prstGeom prst="rect">
            <a:avLst/>
          </a:prstGeom>
          <a:noFill/>
          <a:ln>
            <a:noFill/>
          </a:ln>
        </p:spPr>
        <p:txBody>
          <a:bodyPr lIns="90000" tIns="45000" rIns="90000" bIns="45000"/>
          <a:lstStyle/>
          <a:p>
            <a:r>
              <a:rPr lang="de-DE" spc="-1" dirty="0" smtClean="0">
                <a:solidFill>
                  <a:srgbClr val="000000"/>
                </a:solidFill>
                <a:uFill>
                  <a:solidFill>
                    <a:srgbClr val="FFFFFF"/>
                  </a:solidFill>
                </a:uFill>
                <a:latin typeface="Roboto Condensed" panose="02000000000000000000" pitchFamily="2" charset="0"/>
                <a:ea typeface="Roboto Condensed" panose="02000000000000000000" pitchFamily="2" charset="0"/>
              </a:rPr>
              <a:t>bwin.gr</a:t>
            </a:r>
            <a:endParaRPr lang="en-US" sz="1800" b="0" strike="noStrike" spc="-1" dirty="0">
              <a:solidFill>
                <a:srgbClr val="000000"/>
              </a:solidFill>
              <a:uFill>
                <a:solidFill>
                  <a:srgbClr val="FFFFFF"/>
                </a:solidFill>
              </a:uFill>
              <a:latin typeface="Roboto Condensed" panose="02000000000000000000" pitchFamily="2" charset="0"/>
              <a:ea typeface="Roboto Condensed" panose="02000000000000000000" pitchFamily="2" charset="0"/>
            </a:endParaRPr>
          </a:p>
        </p:txBody>
      </p:sp>
      <p:sp>
        <p:nvSpPr>
          <p:cNvPr id="220" name="TextShape 5"/>
          <p:cNvSpPr txBox="1"/>
          <p:nvPr/>
        </p:nvSpPr>
        <p:spPr>
          <a:xfrm>
            <a:off x="3640018" y="5347668"/>
            <a:ext cx="1601272" cy="346320"/>
          </a:xfrm>
          <a:prstGeom prst="rect">
            <a:avLst/>
          </a:prstGeom>
          <a:noFill/>
          <a:ln>
            <a:noFill/>
          </a:ln>
        </p:spPr>
        <p:txBody>
          <a:bodyPr lIns="90000" tIns="45000" rIns="90000" bIns="45000"/>
          <a:lstStyle/>
          <a:p>
            <a:r>
              <a:rPr lang="en-US" spc="-1" dirty="0">
                <a:solidFill>
                  <a:srgbClr val="000000"/>
                </a:solidFill>
                <a:uFill>
                  <a:solidFill>
                    <a:srgbClr val="FFFFFF"/>
                  </a:solidFill>
                </a:uFill>
                <a:latin typeface="Roboto Condensed" panose="02000000000000000000" pitchFamily="2" charset="0"/>
                <a:ea typeface="Roboto Condensed" panose="02000000000000000000" pitchFamily="2" charset="0"/>
              </a:rPr>
              <a:t>p</a:t>
            </a:r>
            <a:r>
              <a:rPr lang="en-US" sz="1800" b="0" strike="noStrike" spc="-1" dirty="0" smtClean="0">
                <a:solidFill>
                  <a:srgbClr val="000000"/>
                </a:solidFill>
                <a:uFill>
                  <a:solidFill>
                    <a:srgbClr val="FFFFFF"/>
                  </a:solidFill>
                </a:uFill>
                <a:latin typeface="Roboto Condensed" panose="02000000000000000000" pitchFamily="2" charset="0"/>
                <a:ea typeface="Roboto Condensed" panose="02000000000000000000" pitchFamily="2" charset="0"/>
              </a:rPr>
              <a:t>artybets.com</a:t>
            </a:r>
            <a:endParaRPr lang="en-US" sz="1800" b="0" strike="noStrike" spc="-1" dirty="0">
              <a:solidFill>
                <a:srgbClr val="000000"/>
              </a:solidFill>
              <a:uFill>
                <a:solidFill>
                  <a:srgbClr val="FFFFFF"/>
                </a:solidFill>
              </a:uFill>
              <a:latin typeface="Roboto Condensed" panose="02000000000000000000" pitchFamily="2" charset="0"/>
              <a:ea typeface="Roboto Condensed" panose="02000000000000000000" pitchFamily="2" charset="0"/>
            </a:endParaRPr>
          </a:p>
        </p:txBody>
      </p:sp>
      <p:sp>
        <p:nvSpPr>
          <p:cNvPr id="221" name="TextShape 6"/>
          <p:cNvSpPr txBox="1"/>
          <p:nvPr/>
        </p:nvSpPr>
        <p:spPr>
          <a:xfrm>
            <a:off x="804262" y="5347668"/>
            <a:ext cx="1847498" cy="346320"/>
          </a:xfrm>
          <a:prstGeom prst="rect">
            <a:avLst/>
          </a:prstGeom>
          <a:noFill/>
          <a:ln>
            <a:noFill/>
          </a:ln>
        </p:spPr>
        <p:txBody>
          <a:bodyPr lIns="90000" tIns="45000" rIns="90000" bIns="45000"/>
          <a:lstStyle/>
          <a:p>
            <a:r>
              <a:rPr lang="en-US" sz="1800" b="0" strike="noStrike" spc="-1" dirty="0">
                <a:solidFill>
                  <a:srgbClr val="000000"/>
                </a:solidFill>
                <a:uFill>
                  <a:solidFill>
                    <a:srgbClr val="FFFFFF"/>
                  </a:solidFill>
                </a:uFill>
                <a:latin typeface="Roboto Condensed" panose="02000000000000000000" pitchFamily="2" charset="0"/>
                <a:ea typeface="Roboto Condensed" panose="02000000000000000000" pitchFamily="2" charset="0"/>
              </a:rPr>
              <a:t>gamebookers.com</a:t>
            </a:r>
          </a:p>
        </p:txBody>
      </p:sp>
      <p:sp>
        <p:nvSpPr>
          <p:cNvPr id="222" name="TextShape 7"/>
          <p:cNvSpPr txBox="1"/>
          <p:nvPr/>
        </p:nvSpPr>
        <p:spPr>
          <a:xfrm>
            <a:off x="252157" y="6069137"/>
            <a:ext cx="8639686" cy="372303"/>
          </a:xfrm>
          <a:prstGeom prst="rect">
            <a:avLst/>
          </a:prstGeom>
          <a:noFill/>
          <a:ln>
            <a:noFill/>
          </a:ln>
        </p:spPr>
        <p:txBody>
          <a:bodyPr lIns="90000" tIns="45000" rIns="90000" bIns="45000"/>
          <a:lstStyle/>
          <a:p>
            <a:r>
              <a:rPr lang="en-US" sz="2400" b="1" dirty="0" smtClean="0">
                <a:ea typeface="+mj-ea"/>
                <a:cs typeface="+mj-cs"/>
              </a:rPr>
              <a:t>Outages cost € in not </a:t>
            </a:r>
            <a:r>
              <a:rPr lang="en-US" sz="2400" b="1" dirty="0">
                <a:ea typeface="+mj-ea"/>
                <a:cs typeface="+mj-cs"/>
              </a:rPr>
              <a:t>wagered bets and bad customer experience!</a:t>
            </a:r>
          </a:p>
        </p:txBody>
      </p:sp>
      <p:pic>
        <p:nvPicPr>
          <p:cNvPr id="2050" name="Picture 2" descr="C:\Users\pferak\Dropbox\presentations\innovationgames_agiletour\bwinco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8347" y="1875895"/>
            <a:ext cx="1261016" cy="83192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pferak\Dropbox\presentations\innovationgames_agiletour\bwin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1285" y="1934092"/>
            <a:ext cx="1236174" cy="8155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pferak\Dropbox\presentations\innovationgames_agiletour\bwing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4157" y="1934092"/>
            <a:ext cx="1235682" cy="815531"/>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pferak\Dropbox\presentations\innovationgames_agiletour\gamebookers.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1617" y="3997336"/>
            <a:ext cx="1234476" cy="8137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pferak\Dropbox\presentations\innovationgames_agiletour\partybets.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01285" y="3966855"/>
            <a:ext cx="1278739" cy="84426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70347" y="3997336"/>
            <a:ext cx="1183302" cy="782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Shape 5"/>
          <p:cNvSpPr txBox="1"/>
          <p:nvPr/>
        </p:nvSpPr>
        <p:spPr>
          <a:xfrm>
            <a:off x="6468466" y="5347668"/>
            <a:ext cx="1601272" cy="346320"/>
          </a:xfrm>
          <a:prstGeom prst="rect">
            <a:avLst/>
          </a:prstGeom>
          <a:noFill/>
          <a:ln>
            <a:noFill/>
          </a:ln>
        </p:spPr>
        <p:txBody>
          <a:bodyPr lIns="90000" tIns="45000" rIns="90000" bIns="45000"/>
          <a:lstStyle/>
          <a:p>
            <a:r>
              <a:rPr lang="en-US" spc="-1" dirty="0" smtClean="0">
                <a:solidFill>
                  <a:srgbClr val="000000"/>
                </a:solidFill>
                <a:uFill>
                  <a:solidFill>
                    <a:srgbClr val="FFFFFF"/>
                  </a:solidFill>
                </a:uFill>
                <a:latin typeface="Roboto Condensed" panose="02000000000000000000" pitchFamily="2" charset="0"/>
                <a:ea typeface="Roboto Condensed" panose="02000000000000000000" pitchFamily="2" charset="0"/>
              </a:rPr>
              <a:t>partypoker.com</a:t>
            </a:r>
            <a:endParaRPr lang="en-US" sz="1800" b="0" strike="noStrike" spc="-1" dirty="0">
              <a:solidFill>
                <a:srgbClr val="000000"/>
              </a:solidFill>
              <a:uFill>
                <a:solidFill>
                  <a:srgbClr val="FFFFFF"/>
                </a:solidFill>
              </a:uFill>
              <a:latin typeface="Roboto Condensed" panose="02000000000000000000" pitchFamily="2" charset="0"/>
              <a:ea typeface="Roboto Condensed" panose="02000000000000000000" pitchFamily="2" charset="0"/>
            </a:endParaRPr>
          </a:p>
        </p:txBody>
      </p:sp>
      <p:sp>
        <p:nvSpPr>
          <p:cNvPr id="17"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AT" dirty="0" smtClean="0"/>
              <a:t>Government regulations</a:t>
            </a:r>
            <a:endParaRPr lang="de-AT" dirty="0"/>
          </a:p>
        </p:txBody>
      </p:sp>
    </p:spTree>
    <p:extLst>
      <p:ext uri="{BB962C8B-B14F-4D97-AF65-F5344CB8AC3E}">
        <p14:creationId xmlns:p14="http://schemas.microsoft.com/office/powerpoint/2010/main" val="39572772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C:\Users\pferak\Dropbox\presentations\innovationgames_agiletour\rectang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206" y="4804062"/>
            <a:ext cx="1398588" cy="54927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6" name="Picture 3" descr="C:\Users\pferak\Dropbox\presentations\innovationgames_agiletour\rectang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283" y="4804062"/>
            <a:ext cx="1398588" cy="54927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7" name="Picture 3" descr="C:\Users\pferak\Dropbox\presentations\innovationgames_agiletour\rectang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283" y="4254787"/>
            <a:ext cx="1398588" cy="54927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8" name="Picture 3" descr="C:\Users\pferak\Dropbox\presentations\innovationgames_agiletour\rectang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526" y="4804062"/>
            <a:ext cx="1398588" cy="54927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9" name="Picture 3" descr="C:\Users\pferak\Dropbox\presentations\innovationgames_agiletour\rectang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526" y="4254786"/>
            <a:ext cx="1398588" cy="54927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0" name="Picture 3" descr="C:\Users\pferak\Dropbox\presentations\innovationgames_agiletour\rectang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526" y="3705512"/>
            <a:ext cx="1398588" cy="54927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1" name="Picture 3" descr="C:\Users\pferak\Dropbox\presentations\innovationgames_agiletour\rectang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826" y="3156237"/>
            <a:ext cx="1398588" cy="54927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8" name="Picture 3" descr="C:\Users\pferak\Dropbox\presentations\innovationgames_agiletour\rectang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3457" y="4812175"/>
            <a:ext cx="1398588" cy="54927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9" name="Picture 3" descr="C:\Users\pferak\Dropbox\presentations\innovationgames_agiletour\rectang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3457" y="4262899"/>
            <a:ext cx="1398588" cy="54927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0" name="Picture 3" descr="C:\Users\pferak\Dropbox\presentations\innovationgames_agiletour\rectang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3457" y="3713625"/>
            <a:ext cx="1398588" cy="54927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1" name="Picture 3" descr="C:\Users\pferak\Dropbox\presentations\innovationgames_agiletour\rectang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3757" y="3164350"/>
            <a:ext cx="1398588" cy="54927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2" name="Picture 3" descr="C:\Users\pferak\Dropbox\presentations\innovationgames_agiletour\rectang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3757" y="2065273"/>
            <a:ext cx="1398588" cy="54927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3" name="Picture 3" descr="C:\Users\pferak\Dropbox\presentations\innovationgames_agiletour\rectang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3757" y="2615075"/>
            <a:ext cx="1398588" cy="54927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18046" y="4948312"/>
            <a:ext cx="1064907" cy="276999"/>
          </a:xfrm>
          <a:prstGeom prst="rect">
            <a:avLst/>
          </a:prstGeom>
          <a:noFill/>
        </p:spPr>
        <p:txBody>
          <a:bodyPr wrap="none" rtlCol="0">
            <a:spAutoFit/>
          </a:bodyPr>
          <a:lstStyle/>
          <a:p>
            <a:r>
              <a:rPr lang="de-DE" sz="1200" dirty="0" smtClean="0">
                <a:latin typeface="Calibri Light" panose="020F0302020204030204" pitchFamily="34" charset="0"/>
              </a:rPr>
              <a:t>Online betting</a:t>
            </a:r>
          </a:p>
        </p:txBody>
      </p:sp>
      <p:sp>
        <p:nvSpPr>
          <p:cNvPr id="25" name="TextBox 24"/>
          <p:cNvSpPr txBox="1"/>
          <p:nvPr/>
        </p:nvSpPr>
        <p:spPr>
          <a:xfrm>
            <a:off x="3065123" y="4948312"/>
            <a:ext cx="1064907" cy="276999"/>
          </a:xfrm>
          <a:prstGeom prst="rect">
            <a:avLst/>
          </a:prstGeom>
          <a:noFill/>
        </p:spPr>
        <p:txBody>
          <a:bodyPr wrap="none" rtlCol="0">
            <a:spAutoFit/>
          </a:bodyPr>
          <a:lstStyle/>
          <a:p>
            <a:r>
              <a:rPr lang="de-DE" sz="1200" dirty="0" smtClean="0">
                <a:latin typeface="Calibri Light" panose="020F0302020204030204" pitchFamily="34" charset="0"/>
              </a:rPr>
              <a:t>Online betting</a:t>
            </a:r>
          </a:p>
        </p:txBody>
      </p:sp>
      <p:sp>
        <p:nvSpPr>
          <p:cNvPr id="26" name="TextBox 25"/>
          <p:cNvSpPr txBox="1"/>
          <p:nvPr/>
        </p:nvSpPr>
        <p:spPr>
          <a:xfrm>
            <a:off x="4498666" y="4948312"/>
            <a:ext cx="1064907" cy="276999"/>
          </a:xfrm>
          <a:prstGeom prst="rect">
            <a:avLst/>
          </a:prstGeom>
          <a:noFill/>
        </p:spPr>
        <p:txBody>
          <a:bodyPr wrap="none" rtlCol="0">
            <a:spAutoFit/>
          </a:bodyPr>
          <a:lstStyle/>
          <a:p>
            <a:r>
              <a:rPr lang="de-DE" sz="1200" dirty="0" smtClean="0">
                <a:latin typeface="Calibri Light" panose="020F0302020204030204" pitchFamily="34" charset="0"/>
              </a:rPr>
              <a:t>Online betting</a:t>
            </a:r>
          </a:p>
        </p:txBody>
      </p:sp>
      <p:sp>
        <p:nvSpPr>
          <p:cNvPr id="27" name="TextBox 26"/>
          <p:cNvSpPr txBox="1"/>
          <p:nvPr/>
        </p:nvSpPr>
        <p:spPr>
          <a:xfrm>
            <a:off x="5920597" y="4948312"/>
            <a:ext cx="1064907" cy="276999"/>
          </a:xfrm>
          <a:prstGeom prst="rect">
            <a:avLst/>
          </a:prstGeom>
          <a:noFill/>
        </p:spPr>
        <p:txBody>
          <a:bodyPr wrap="none" rtlCol="0">
            <a:spAutoFit/>
          </a:bodyPr>
          <a:lstStyle/>
          <a:p>
            <a:r>
              <a:rPr lang="de-DE" sz="1200" dirty="0" smtClean="0">
                <a:latin typeface="Calibri Light" panose="020F0302020204030204" pitchFamily="34" charset="0"/>
              </a:rPr>
              <a:t>Online betting</a:t>
            </a:r>
          </a:p>
        </p:txBody>
      </p:sp>
      <p:sp>
        <p:nvSpPr>
          <p:cNvPr id="28" name="TextBox 27"/>
          <p:cNvSpPr txBox="1"/>
          <p:nvPr/>
        </p:nvSpPr>
        <p:spPr>
          <a:xfrm>
            <a:off x="3147614" y="4390924"/>
            <a:ext cx="899926" cy="276999"/>
          </a:xfrm>
          <a:prstGeom prst="rect">
            <a:avLst/>
          </a:prstGeom>
          <a:noFill/>
        </p:spPr>
        <p:txBody>
          <a:bodyPr wrap="none" rtlCol="0">
            <a:spAutoFit/>
          </a:bodyPr>
          <a:lstStyle/>
          <a:p>
            <a:r>
              <a:rPr lang="de-DE" sz="1200" dirty="0" smtClean="0">
                <a:latin typeface="Calibri Light" panose="020F0302020204030204" pitchFamily="34" charset="0"/>
              </a:rPr>
              <a:t>Live betting</a:t>
            </a:r>
          </a:p>
        </p:txBody>
      </p:sp>
      <p:sp>
        <p:nvSpPr>
          <p:cNvPr id="29" name="TextBox 28"/>
          <p:cNvSpPr txBox="1"/>
          <p:nvPr/>
        </p:nvSpPr>
        <p:spPr>
          <a:xfrm>
            <a:off x="4580857" y="4390923"/>
            <a:ext cx="899926" cy="276999"/>
          </a:xfrm>
          <a:prstGeom prst="rect">
            <a:avLst/>
          </a:prstGeom>
          <a:noFill/>
        </p:spPr>
        <p:txBody>
          <a:bodyPr wrap="none" rtlCol="0">
            <a:spAutoFit/>
          </a:bodyPr>
          <a:lstStyle/>
          <a:p>
            <a:r>
              <a:rPr lang="de-DE" sz="1200" dirty="0" smtClean="0">
                <a:latin typeface="Calibri Light" panose="020F0302020204030204" pitchFamily="34" charset="0"/>
              </a:rPr>
              <a:t>Live betting</a:t>
            </a:r>
          </a:p>
        </p:txBody>
      </p:sp>
      <p:sp>
        <p:nvSpPr>
          <p:cNvPr id="30" name="TextBox 29"/>
          <p:cNvSpPr txBox="1"/>
          <p:nvPr/>
        </p:nvSpPr>
        <p:spPr>
          <a:xfrm>
            <a:off x="6003088" y="4389994"/>
            <a:ext cx="899926" cy="276999"/>
          </a:xfrm>
          <a:prstGeom prst="rect">
            <a:avLst/>
          </a:prstGeom>
          <a:noFill/>
        </p:spPr>
        <p:txBody>
          <a:bodyPr wrap="none" rtlCol="0">
            <a:spAutoFit/>
          </a:bodyPr>
          <a:lstStyle/>
          <a:p>
            <a:r>
              <a:rPr lang="de-DE" sz="1200" dirty="0" smtClean="0">
                <a:latin typeface="Calibri Light" panose="020F0302020204030204" pitchFamily="34" charset="0"/>
              </a:rPr>
              <a:t>Live betting</a:t>
            </a:r>
          </a:p>
        </p:txBody>
      </p:sp>
      <p:sp>
        <p:nvSpPr>
          <p:cNvPr id="31" name="TextBox 30"/>
          <p:cNvSpPr txBox="1"/>
          <p:nvPr/>
        </p:nvSpPr>
        <p:spPr>
          <a:xfrm>
            <a:off x="4765683" y="3849762"/>
            <a:ext cx="530273" cy="276999"/>
          </a:xfrm>
          <a:prstGeom prst="rect">
            <a:avLst/>
          </a:prstGeom>
          <a:noFill/>
        </p:spPr>
        <p:txBody>
          <a:bodyPr wrap="none" rtlCol="0">
            <a:spAutoFit/>
          </a:bodyPr>
          <a:lstStyle/>
          <a:p>
            <a:r>
              <a:rPr lang="de-DE" sz="1200" dirty="0" smtClean="0">
                <a:latin typeface="Calibri Light" panose="020F0302020204030204" pitchFamily="34" charset="0"/>
              </a:rPr>
              <a:t>Poker</a:t>
            </a:r>
          </a:p>
        </p:txBody>
      </p:sp>
      <p:sp>
        <p:nvSpPr>
          <p:cNvPr id="32" name="TextBox 31"/>
          <p:cNvSpPr txBox="1"/>
          <p:nvPr/>
        </p:nvSpPr>
        <p:spPr>
          <a:xfrm>
            <a:off x="4581157" y="3292374"/>
            <a:ext cx="899926" cy="276999"/>
          </a:xfrm>
          <a:prstGeom prst="rect">
            <a:avLst/>
          </a:prstGeom>
          <a:noFill/>
        </p:spPr>
        <p:txBody>
          <a:bodyPr wrap="none" rtlCol="0">
            <a:spAutoFit/>
          </a:bodyPr>
          <a:lstStyle/>
          <a:p>
            <a:r>
              <a:rPr lang="de-DE" sz="1200" dirty="0" smtClean="0">
                <a:latin typeface="Calibri Light" panose="020F0302020204030204" pitchFamily="34" charset="0"/>
              </a:rPr>
              <a:t>Regulations</a:t>
            </a:r>
          </a:p>
        </p:txBody>
      </p:sp>
      <p:sp>
        <p:nvSpPr>
          <p:cNvPr id="33" name="TextBox 32"/>
          <p:cNvSpPr txBox="1"/>
          <p:nvPr/>
        </p:nvSpPr>
        <p:spPr>
          <a:xfrm>
            <a:off x="6187614" y="3849762"/>
            <a:ext cx="530273" cy="276999"/>
          </a:xfrm>
          <a:prstGeom prst="rect">
            <a:avLst/>
          </a:prstGeom>
          <a:noFill/>
        </p:spPr>
        <p:txBody>
          <a:bodyPr wrap="none" rtlCol="0">
            <a:spAutoFit/>
          </a:bodyPr>
          <a:lstStyle/>
          <a:p>
            <a:r>
              <a:rPr lang="de-DE" sz="1200" dirty="0" smtClean="0">
                <a:latin typeface="Calibri Light" panose="020F0302020204030204" pitchFamily="34" charset="0"/>
              </a:rPr>
              <a:t>Poker</a:t>
            </a:r>
          </a:p>
        </p:txBody>
      </p:sp>
      <p:sp>
        <p:nvSpPr>
          <p:cNvPr id="34" name="TextBox 33"/>
          <p:cNvSpPr txBox="1"/>
          <p:nvPr/>
        </p:nvSpPr>
        <p:spPr>
          <a:xfrm>
            <a:off x="6003088" y="3300487"/>
            <a:ext cx="899926" cy="276999"/>
          </a:xfrm>
          <a:prstGeom prst="rect">
            <a:avLst/>
          </a:prstGeom>
          <a:noFill/>
        </p:spPr>
        <p:txBody>
          <a:bodyPr wrap="none" rtlCol="0">
            <a:spAutoFit/>
          </a:bodyPr>
          <a:lstStyle/>
          <a:p>
            <a:r>
              <a:rPr lang="de-DE" sz="1200" dirty="0" smtClean="0">
                <a:latin typeface="Calibri Light" panose="020F0302020204030204" pitchFamily="34" charset="0"/>
              </a:rPr>
              <a:t>Regulations</a:t>
            </a:r>
          </a:p>
        </p:txBody>
      </p:sp>
      <p:sp>
        <p:nvSpPr>
          <p:cNvPr id="35" name="TextBox 34"/>
          <p:cNvSpPr txBox="1"/>
          <p:nvPr/>
        </p:nvSpPr>
        <p:spPr>
          <a:xfrm>
            <a:off x="6157136" y="2751212"/>
            <a:ext cx="591829" cy="276999"/>
          </a:xfrm>
          <a:prstGeom prst="rect">
            <a:avLst/>
          </a:prstGeom>
          <a:noFill/>
        </p:spPr>
        <p:txBody>
          <a:bodyPr wrap="none" rtlCol="0">
            <a:spAutoFit/>
          </a:bodyPr>
          <a:lstStyle/>
          <a:p>
            <a:r>
              <a:rPr lang="de-DE" sz="1200" dirty="0" smtClean="0">
                <a:latin typeface="Calibri Light" panose="020F0302020204030204" pitchFamily="34" charset="0"/>
              </a:rPr>
              <a:t>Casino</a:t>
            </a:r>
          </a:p>
        </p:txBody>
      </p:sp>
      <p:sp>
        <p:nvSpPr>
          <p:cNvPr id="36" name="TextBox 35"/>
          <p:cNvSpPr txBox="1"/>
          <p:nvPr/>
        </p:nvSpPr>
        <p:spPr>
          <a:xfrm>
            <a:off x="6157136" y="2201410"/>
            <a:ext cx="617670" cy="276999"/>
          </a:xfrm>
          <a:prstGeom prst="rect">
            <a:avLst/>
          </a:prstGeom>
          <a:noFill/>
        </p:spPr>
        <p:txBody>
          <a:bodyPr wrap="none" rtlCol="0">
            <a:spAutoFit/>
          </a:bodyPr>
          <a:lstStyle/>
          <a:p>
            <a:r>
              <a:rPr lang="de-DE" sz="1200" dirty="0" smtClean="0">
                <a:latin typeface="Calibri Light" panose="020F0302020204030204" pitchFamily="34" charset="0"/>
              </a:rPr>
              <a:t>Loyalty</a:t>
            </a:r>
          </a:p>
        </p:txBody>
      </p:sp>
      <p:sp>
        <p:nvSpPr>
          <p:cNvPr id="37"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AT" dirty="0" smtClean="0"/>
              <a:t>Evolving system</a:t>
            </a:r>
            <a:endParaRPr lang="de-AT" dirty="0"/>
          </a:p>
        </p:txBody>
      </p:sp>
      <p:sp>
        <p:nvSpPr>
          <p:cNvPr id="38" name="TextBox 37"/>
          <p:cNvSpPr txBox="1"/>
          <p:nvPr/>
        </p:nvSpPr>
        <p:spPr>
          <a:xfrm>
            <a:off x="1824128" y="5468376"/>
            <a:ext cx="652743" cy="369332"/>
          </a:xfrm>
          <a:prstGeom prst="rect">
            <a:avLst/>
          </a:prstGeom>
          <a:noFill/>
        </p:spPr>
        <p:txBody>
          <a:bodyPr wrap="none" rtlCol="0">
            <a:spAutoFit/>
          </a:bodyPr>
          <a:lstStyle/>
          <a:p>
            <a:r>
              <a:rPr lang="de-DE" dirty="0" smtClean="0"/>
              <a:t>1997</a:t>
            </a:r>
            <a:endParaRPr lang="en-US" dirty="0"/>
          </a:p>
        </p:txBody>
      </p:sp>
      <p:sp>
        <p:nvSpPr>
          <p:cNvPr id="39" name="TextBox 38"/>
          <p:cNvSpPr txBox="1"/>
          <p:nvPr/>
        </p:nvSpPr>
        <p:spPr>
          <a:xfrm>
            <a:off x="6126702" y="5466375"/>
            <a:ext cx="652743" cy="369332"/>
          </a:xfrm>
          <a:prstGeom prst="rect">
            <a:avLst/>
          </a:prstGeom>
          <a:noFill/>
        </p:spPr>
        <p:txBody>
          <a:bodyPr wrap="none" rtlCol="0">
            <a:spAutoFit/>
          </a:bodyPr>
          <a:lstStyle/>
          <a:p>
            <a:r>
              <a:rPr lang="de-DE" dirty="0" smtClean="0"/>
              <a:t>2006</a:t>
            </a:r>
            <a:endParaRPr lang="en-US" dirty="0"/>
          </a:p>
        </p:txBody>
      </p:sp>
      <p:sp>
        <p:nvSpPr>
          <p:cNvPr id="40" name="TextBox 39"/>
          <p:cNvSpPr txBox="1"/>
          <p:nvPr/>
        </p:nvSpPr>
        <p:spPr>
          <a:xfrm>
            <a:off x="4005154" y="5468376"/>
            <a:ext cx="652743" cy="369332"/>
          </a:xfrm>
          <a:prstGeom prst="rect">
            <a:avLst/>
          </a:prstGeom>
          <a:noFill/>
        </p:spPr>
        <p:txBody>
          <a:bodyPr wrap="none" rtlCol="0">
            <a:spAutoFit/>
          </a:bodyPr>
          <a:lstStyle/>
          <a:p>
            <a:r>
              <a:rPr lang="de-DE" dirty="0" smtClean="0"/>
              <a:t>2000</a:t>
            </a:r>
            <a:endParaRPr lang="en-US" dirty="0"/>
          </a:p>
        </p:txBody>
      </p:sp>
    </p:spTree>
    <p:extLst>
      <p:ext uri="{BB962C8B-B14F-4D97-AF65-F5344CB8AC3E}">
        <p14:creationId xmlns:p14="http://schemas.microsoft.com/office/powerpoint/2010/main" val="15865472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Shape 5"/>
          <p:cNvSpPr txBox="1"/>
          <p:nvPr/>
        </p:nvSpPr>
        <p:spPr>
          <a:xfrm>
            <a:off x="2446235" y="2581281"/>
            <a:ext cx="4918269" cy="1200329"/>
          </a:xfrm>
          <a:prstGeom prst="rect">
            <a:avLst/>
          </a:prstGeom>
          <a:noFill/>
        </p:spPr>
        <p:txBody>
          <a:bodyPr wrap="none" rtlCol="0">
            <a:spAutoFit/>
          </a:bodyPr>
          <a:lstStyle>
            <a:defPPr>
              <a:defRPr lang="de-DE"/>
            </a:defPPr>
            <a:lvl1pPr marL="285750" indent="-285750">
              <a:buFont typeface="Arial" panose="020B0604020202020204" pitchFamily="34" charset="0"/>
              <a:buChar char="•"/>
            </a:lvl1pPr>
            <a:lvl2pPr marL="742950" lvl="1" indent="-285750">
              <a:buFont typeface="Arial" panose="020B0604020202020204" pitchFamily="34" charset="0"/>
              <a:buChar char="•"/>
            </a:lvl2pPr>
          </a:lstStyle>
          <a:p>
            <a:r>
              <a:rPr lang="en-US" sz="2400" dirty="0"/>
              <a:t>Up to </a:t>
            </a:r>
            <a:r>
              <a:rPr lang="en-US" sz="2400" b="1" dirty="0"/>
              <a:t>1.5m </a:t>
            </a:r>
            <a:r>
              <a:rPr lang="en-US" sz="2400" b="1" dirty="0" smtClean="0"/>
              <a:t>bet placements </a:t>
            </a:r>
            <a:r>
              <a:rPr lang="en-US" sz="2400" dirty="0"/>
              <a:t>per day</a:t>
            </a:r>
          </a:p>
          <a:p>
            <a:r>
              <a:rPr lang="en-US" sz="2400" dirty="0"/>
              <a:t>30.000 different </a:t>
            </a:r>
            <a:r>
              <a:rPr lang="en-US" sz="2400" dirty="0" smtClean="0"/>
              <a:t>Sports bets </a:t>
            </a:r>
            <a:r>
              <a:rPr lang="en-US" sz="2400" dirty="0"/>
              <a:t>a day</a:t>
            </a:r>
          </a:p>
          <a:p>
            <a:r>
              <a:rPr lang="en-US" sz="2400" dirty="0"/>
              <a:t>In </a:t>
            </a:r>
            <a:r>
              <a:rPr lang="en-US" sz="2400" b="1" dirty="0"/>
              <a:t>90 </a:t>
            </a:r>
            <a:r>
              <a:rPr lang="en-US" sz="2400" b="1" dirty="0" smtClean="0"/>
              <a:t>Sports</a:t>
            </a:r>
            <a:endParaRPr lang="en-US" sz="2400" b="1" dirty="0"/>
          </a:p>
        </p:txBody>
      </p:sp>
      <p:sp>
        <p:nvSpPr>
          <p:cNvPr id="210" name="TextShape 6"/>
          <p:cNvSpPr txBox="1"/>
          <p:nvPr/>
        </p:nvSpPr>
        <p:spPr>
          <a:xfrm>
            <a:off x="2446235" y="4332538"/>
            <a:ext cx="4528291" cy="461665"/>
          </a:xfrm>
          <a:prstGeom prst="rect">
            <a:avLst/>
          </a:prstGeom>
          <a:noFill/>
        </p:spPr>
        <p:txBody>
          <a:bodyPr wrap="none" rtlCol="0">
            <a:spAutoFit/>
          </a:bodyPr>
          <a:lstStyle>
            <a:defPPr>
              <a:defRPr lang="de-DE"/>
            </a:defPPr>
            <a:lvl1pPr marL="285750" indent="-285750">
              <a:buFont typeface="Arial" panose="020B0604020202020204" pitchFamily="34" charset="0"/>
              <a:buChar char="•"/>
            </a:lvl1pPr>
            <a:lvl2pPr marL="742950" lvl="1" indent="-285750">
              <a:buFont typeface="Arial" panose="020B0604020202020204" pitchFamily="34" charset="0"/>
              <a:buChar char="•"/>
            </a:lvl2pPr>
          </a:lstStyle>
          <a:p>
            <a:r>
              <a:rPr lang="en-US" sz="2400" dirty="0"/>
              <a:t>Up to </a:t>
            </a:r>
            <a:r>
              <a:rPr lang="en-US" sz="2400" b="1" dirty="0"/>
              <a:t>50.000 Tournaments </a:t>
            </a:r>
            <a:r>
              <a:rPr lang="en-US" sz="2400" dirty="0"/>
              <a:t>a day</a:t>
            </a:r>
          </a:p>
        </p:txBody>
      </p:sp>
      <p:sp>
        <p:nvSpPr>
          <p:cNvPr id="211" name="TextShape 7"/>
          <p:cNvSpPr txBox="1"/>
          <p:nvPr/>
        </p:nvSpPr>
        <p:spPr>
          <a:xfrm>
            <a:off x="2446236" y="5335952"/>
            <a:ext cx="5991512" cy="1200329"/>
          </a:xfrm>
          <a:prstGeom prst="rect">
            <a:avLst/>
          </a:prstGeom>
          <a:noFill/>
        </p:spPr>
        <p:txBody>
          <a:bodyPr wrap="none" rtlCol="0">
            <a:spAutoFit/>
          </a:bodyPr>
          <a:lstStyle>
            <a:defPPr>
              <a:defRPr lang="de-DE"/>
            </a:defPPr>
            <a:lvl1pPr marL="285750" indent="-285750">
              <a:buFont typeface="Arial" panose="020B0604020202020204" pitchFamily="34" charset="0"/>
              <a:buChar char="•"/>
            </a:lvl1pPr>
            <a:lvl2pPr marL="742950" lvl="1" indent="-285750">
              <a:buFont typeface="Arial" panose="020B0604020202020204" pitchFamily="34" charset="0"/>
              <a:buChar char="•"/>
            </a:lvl2pPr>
          </a:lstStyle>
          <a:p>
            <a:r>
              <a:rPr lang="de-DE" sz="2400" dirty="0" smtClean="0"/>
              <a:t>Average </a:t>
            </a:r>
            <a:r>
              <a:rPr lang="de-DE" sz="2400" b="1" dirty="0" smtClean="0"/>
              <a:t>383.000 hands of Blackjack </a:t>
            </a:r>
            <a:r>
              <a:rPr lang="de-DE" sz="2400" dirty="0" smtClean="0"/>
              <a:t>per day</a:t>
            </a:r>
          </a:p>
          <a:p>
            <a:r>
              <a:rPr lang="de-DE" sz="2400" dirty="0" smtClean="0"/>
              <a:t>Average </a:t>
            </a:r>
            <a:r>
              <a:rPr lang="de-DE" sz="2400" b="1" dirty="0" smtClean="0"/>
              <a:t>704.000 Roulette spins </a:t>
            </a:r>
            <a:r>
              <a:rPr lang="de-DE" sz="2400" dirty="0" smtClean="0"/>
              <a:t>a day</a:t>
            </a:r>
          </a:p>
          <a:p>
            <a:r>
              <a:rPr lang="de-DE" sz="2400" dirty="0" smtClean="0"/>
              <a:t>Average </a:t>
            </a:r>
            <a:r>
              <a:rPr lang="de-DE" sz="2400" b="1" dirty="0" smtClean="0"/>
              <a:t>10.6m Slot spins </a:t>
            </a:r>
            <a:r>
              <a:rPr lang="de-DE" sz="2400" dirty="0" smtClean="0"/>
              <a:t>a day</a:t>
            </a:r>
            <a:endParaRPr lang="en-US" sz="2400" dirty="0" smtClean="0"/>
          </a:p>
        </p:txBody>
      </p:sp>
      <p:sp>
        <p:nvSpPr>
          <p:cNvPr id="2" name="TextBox 1"/>
          <p:cNvSpPr txBox="1"/>
          <p:nvPr/>
        </p:nvSpPr>
        <p:spPr>
          <a:xfrm>
            <a:off x="3129099" y="578325"/>
            <a:ext cx="4876848" cy="1323439"/>
          </a:xfrm>
          <a:prstGeom prst="rect">
            <a:avLst/>
          </a:prstGeom>
          <a:noFill/>
        </p:spPr>
        <p:txBody>
          <a:bodyPr wrap="none" rtlCol="0">
            <a:spAutoFit/>
          </a:bodyPr>
          <a:lstStyle>
            <a:defPPr>
              <a:defRPr lang="de-DE"/>
            </a:defPPr>
            <a:lvl1pPr marL="285750" indent="-285750">
              <a:buFont typeface="Arial" panose="020B0604020202020204" pitchFamily="34" charset="0"/>
              <a:buChar char="•"/>
            </a:lvl1pPr>
            <a:lvl2pPr marL="742950" lvl="1" indent="-285750">
              <a:buFont typeface="Arial" panose="020B0604020202020204" pitchFamily="34" charset="0"/>
              <a:buChar char="•"/>
            </a:lvl2pPr>
          </a:lstStyle>
          <a:p>
            <a:r>
              <a:rPr lang="en-US" sz="2000" dirty="0"/>
              <a:t>More than </a:t>
            </a:r>
            <a:r>
              <a:rPr lang="en-US" sz="2000" b="1" dirty="0"/>
              <a:t>1.000.000 € wagered </a:t>
            </a:r>
            <a:r>
              <a:rPr lang="en-US" sz="2000" dirty="0"/>
              <a:t>every day</a:t>
            </a:r>
            <a:endParaRPr lang="de-DE" sz="2000" dirty="0"/>
          </a:p>
          <a:p>
            <a:r>
              <a:rPr lang="de-DE" sz="2000" dirty="0"/>
              <a:t>Typically </a:t>
            </a:r>
            <a:r>
              <a:rPr lang="de-DE" sz="2000" b="1" dirty="0"/>
              <a:t>140.000 concurrent customers</a:t>
            </a:r>
          </a:p>
          <a:p>
            <a:r>
              <a:rPr lang="de-DE" sz="2000" dirty="0"/>
              <a:t>Typically </a:t>
            </a:r>
            <a:r>
              <a:rPr lang="de-DE" sz="2000" b="1" dirty="0"/>
              <a:t>1.3m</a:t>
            </a:r>
            <a:r>
              <a:rPr lang="de-DE" sz="2000" dirty="0"/>
              <a:t> unique customers a day</a:t>
            </a:r>
          </a:p>
          <a:p>
            <a:r>
              <a:rPr lang="de-DE" sz="2000" dirty="0"/>
              <a:t>Up to </a:t>
            </a:r>
            <a:r>
              <a:rPr lang="de-DE" sz="2000" b="1" dirty="0"/>
              <a:t>2500 login requests </a:t>
            </a:r>
            <a:r>
              <a:rPr lang="de-DE" sz="2000" dirty="0"/>
              <a:t>per minute</a:t>
            </a:r>
          </a:p>
        </p:txBody>
      </p:sp>
      <p:pic>
        <p:nvPicPr>
          <p:cNvPr id="2050" name="Picture 2" descr="C:\Users\pferak\Dropbox\presentations\innovationgames_agiletour\bwin-spor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069" y="2556846"/>
            <a:ext cx="1249201" cy="12492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051" name="Picture 3" descr="C:\Users\pferak\Dropbox\presentations\innovationgames_agiletour\bwin-pok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026" y="3938772"/>
            <a:ext cx="1249200" cy="12492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052" name="Picture 4" descr="C:\Users\pferak\Dropbox\presentations\innovationgames_agiletour\bwin-casin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114" y="5311039"/>
            <a:ext cx="1250156" cy="1250156"/>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053" name="Picture 5" descr="C:\Users\pferak\Dropbox\presentations\innovationgames_agiletour\bwin-al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114" y="282783"/>
            <a:ext cx="1914525" cy="191452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8074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628650" y="1996069"/>
            <a:ext cx="7886700" cy="4180894"/>
          </a:xfrm>
        </p:spPr>
        <p:txBody>
          <a:bodyPr>
            <a:normAutofit/>
          </a:bodyPr>
          <a:lstStyle/>
          <a:p>
            <a:pPr marL="0" indent="0">
              <a:lnSpc>
                <a:spcPct val="120000"/>
              </a:lnSpc>
              <a:spcBef>
                <a:spcPts val="0"/>
              </a:spcBef>
              <a:spcAft>
                <a:spcPts val="1200"/>
              </a:spcAft>
              <a:buNone/>
            </a:pPr>
            <a:r>
              <a:rPr lang="en-US" sz="2400" dirty="0" smtClean="0"/>
              <a:t>The </a:t>
            </a:r>
            <a:r>
              <a:rPr lang="en-US" sz="2400" dirty="0" err="1" smtClean="0"/>
              <a:t>bwin</a:t>
            </a:r>
            <a:r>
              <a:rPr lang="en-US" sz="2400" dirty="0" smtClean="0"/>
              <a:t> Software Eco-System</a:t>
            </a:r>
          </a:p>
          <a:p>
            <a:pPr marL="0" indent="0">
              <a:lnSpc>
                <a:spcPct val="120000"/>
              </a:lnSpc>
              <a:spcAft>
                <a:spcPts val="1200"/>
              </a:spcAft>
              <a:buNone/>
            </a:pPr>
            <a:r>
              <a:rPr lang="en-US" sz="3600" b="1" dirty="0">
                <a:solidFill>
                  <a:srgbClr val="FFCD00"/>
                </a:solidFill>
              </a:rPr>
              <a:t>Agile</a:t>
            </a:r>
            <a:r>
              <a:rPr lang="en-US" sz="3600" b="1" dirty="0">
                <a:solidFill>
                  <a:srgbClr val="DD2C58"/>
                </a:solidFill>
              </a:rPr>
              <a:t> </a:t>
            </a:r>
            <a:r>
              <a:rPr lang="en-US" sz="3600" b="1" dirty="0">
                <a:solidFill>
                  <a:srgbClr val="FFCD00"/>
                </a:solidFill>
              </a:rPr>
              <a:t>Product</a:t>
            </a:r>
            <a:r>
              <a:rPr lang="en-US" sz="3600" b="1" dirty="0">
                <a:solidFill>
                  <a:srgbClr val="DD2C58"/>
                </a:solidFill>
              </a:rPr>
              <a:t> </a:t>
            </a:r>
            <a:r>
              <a:rPr lang="en-US" sz="3600" b="1" dirty="0">
                <a:solidFill>
                  <a:srgbClr val="FFCD00"/>
                </a:solidFill>
              </a:rPr>
              <a:t>Development</a:t>
            </a:r>
            <a:r>
              <a:rPr lang="en-US" sz="3600" b="1" dirty="0">
                <a:solidFill>
                  <a:srgbClr val="DD2C58"/>
                </a:solidFill>
              </a:rPr>
              <a:t> </a:t>
            </a:r>
            <a:r>
              <a:rPr lang="en-US" sz="3600" b="1" dirty="0">
                <a:solidFill>
                  <a:srgbClr val="FFCD00"/>
                </a:solidFill>
              </a:rPr>
              <a:t>at</a:t>
            </a:r>
            <a:r>
              <a:rPr lang="en-US" sz="3600" b="1" dirty="0">
                <a:solidFill>
                  <a:srgbClr val="DD2C58"/>
                </a:solidFill>
              </a:rPr>
              <a:t> </a:t>
            </a:r>
            <a:r>
              <a:rPr lang="en-US" sz="3600" b="1" dirty="0">
                <a:solidFill>
                  <a:srgbClr val="FFCD00"/>
                </a:solidFill>
              </a:rPr>
              <a:t>Scale</a:t>
            </a:r>
          </a:p>
          <a:p>
            <a:pPr marL="0" indent="0">
              <a:lnSpc>
                <a:spcPct val="120000"/>
              </a:lnSpc>
              <a:spcAft>
                <a:spcPts val="1200"/>
              </a:spcAft>
              <a:buNone/>
            </a:pPr>
            <a:r>
              <a:rPr lang="en-US" sz="3200" dirty="0"/>
              <a:t>Problem Solving and Serious Games</a:t>
            </a:r>
          </a:p>
          <a:p>
            <a:pPr marL="0" indent="0">
              <a:lnSpc>
                <a:spcPct val="120000"/>
              </a:lnSpc>
              <a:spcAft>
                <a:spcPts val="1200"/>
              </a:spcAft>
              <a:buNone/>
            </a:pPr>
            <a:r>
              <a:rPr lang="en-US" sz="3200" dirty="0"/>
              <a:t>Innovation Games® at Scale</a:t>
            </a:r>
          </a:p>
        </p:txBody>
      </p:sp>
    </p:spTree>
    <p:extLst>
      <p:ext uri="{BB962C8B-B14F-4D97-AF65-F5344CB8AC3E}">
        <p14:creationId xmlns:p14="http://schemas.microsoft.com/office/powerpoint/2010/main" val="7465089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chemeClr val="bg1"/>
                </a:solidFill>
              </a:rPr>
              <a:t>Agile product development at scale</a:t>
            </a:r>
            <a:endParaRPr lang="de-AT" dirty="0">
              <a:solidFill>
                <a:schemeClr val="bg1"/>
              </a:solidFill>
            </a:endParaRPr>
          </a:p>
        </p:txBody>
      </p:sp>
      <p:sp>
        <p:nvSpPr>
          <p:cNvPr id="3" name="Textplatzhalter 2"/>
          <p:cNvSpPr>
            <a:spLocks noGrp="1"/>
          </p:cNvSpPr>
          <p:nvPr>
            <p:ph type="body" idx="1"/>
          </p:nvPr>
        </p:nvSpPr>
        <p:spPr/>
        <p:txBody>
          <a:bodyPr/>
          <a:lstStyle/>
          <a:p>
            <a:endParaRPr lang="de-AT" dirty="0"/>
          </a:p>
        </p:txBody>
      </p:sp>
      <p:pic>
        <p:nvPicPr>
          <p:cNvPr id="2050" name="Picture 2" descr="C:\Users\cloibl\Desktop\templates\bwin_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7348" y="1206500"/>
            <a:ext cx="3247801" cy="127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5458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Steering</a:t>
            </a:r>
            <a:endParaRPr lang="en-US" dirty="0"/>
          </a:p>
        </p:txBody>
      </p:sp>
      <p:pic>
        <p:nvPicPr>
          <p:cNvPr id="4" name="Picture 3"/>
          <p:cNvPicPr/>
          <p:nvPr/>
        </p:nvPicPr>
        <p:blipFill>
          <a:blip r:embed="rId2"/>
          <a:stretch/>
        </p:blipFill>
        <p:spPr>
          <a:xfrm>
            <a:off x="3059832" y="620688"/>
            <a:ext cx="3024336" cy="2448272"/>
          </a:xfrm>
          <a:prstGeom prst="rect">
            <a:avLst/>
          </a:prstGeom>
          <a:effectLst>
            <a:outerShdw blurRad="50800" dist="38100" dir="5400000" algn="t" rotWithShape="0">
              <a:schemeClr val="bg1">
                <a:lumMod val="50000"/>
                <a:alpha val="40000"/>
              </a:schemeClr>
            </a:outerShdw>
          </a:effectLst>
        </p:spPr>
      </p:pic>
      <p:pic>
        <p:nvPicPr>
          <p:cNvPr id="5" name="Picture 4"/>
          <p:cNvPicPr/>
          <p:nvPr/>
        </p:nvPicPr>
        <p:blipFill>
          <a:blip r:embed="rId3"/>
          <a:stretch/>
        </p:blipFill>
        <p:spPr>
          <a:xfrm>
            <a:off x="3382610" y="3284984"/>
            <a:ext cx="2439184" cy="2768312"/>
          </a:xfrm>
          <a:prstGeom prst="rect">
            <a:avLst/>
          </a:prstGeom>
          <a:effectLst>
            <a:outerShdw blurRad="50800" dist="38100" dir="5400000" algn="t" rotWithShape="0">
              <a:schemeClr val="bg1">
                <a:lumMod val="50000"/>
                <a:alpha val="40000"/>
              </a:schemeClr>
            </a:outerShdw>
          </a:effectLst>
        </p:spPr>
      </p:pic>
      <p:sp>
        <p:nvSpPr>
          <p:cNvPr id="6" name="TextBox 5"/>
          <p:cNvSpPr txBox="1"/>
          <p:nvPr/>
        </p:nvSpPr>
        <p:spPr>
          <a:xfrm>
            <a:off x="2915816" y="3559994"/>
            <a:ext cx="466794" cy="369332"/>
          </a:xfrm>
          <a:prstGeom prst="rect">
            <a:avLst/>
          </a:prstGeom>
          <a:noFill/>
        </p:spPr>
        <p:txBody>
          <a:bodyPr wrap="none" rtlCol="0">
            <a:spAutoFit/>
          </a:bodyPr>
          <a:lstStyle/>
          <a:p>
            <a:r>
              <a:rPr lang="de-DE" dirty="0" smtClean="0"/>
              <a:t>P1</a:t>
            </a:r>
            <a:endParaRPr lang="en-US" dirty="0"/>
          </a:p>
        </p:txBody>
      </p:sp>
      <p:sp>
        <p:nvSpPr>
          <p:cNvPr id="7" name="TextBox 6"/>
          <p:cNvSpPr txBox="1"/>
          <p:nvPr/>
        </p:nvSpPr>
        <p:spPr>
          <a:xfrm>
            <a:off x="2915816" y="4221088"/>
            <a:ext cx="466794" cy="369332"/>
          </a:xfrm>
          <a:prstGeom prst="rect">
            <a:avLst/>
          </a:prstGeom>
          <a:noFill/>
        </p:spPr>
        <p:txBody>
          <a:bodyPr wrap="none" rtlCol="0">
            <a:spAutoFit/>
          </a:bodyPr>
          <a:lstStyle/>
          <a:p>
            <a:r>
              <a:rPr lang="de-DE" dirty="0" smtClean="0"/>
              <a:t>P2</a:t>
            </a:r>
            <a:endParaRPr lang="en-US" dirty="0"/>
          </a:p>
        </p:txBody>
      </p:sp>
      <p:sp>
        <p:nvSpPr>
          <p:cNvPr id="8" name="TextBox 7"/>
          <p:cNvSpPr txBox="1"/>
          <p:nvPr/>
        </p:nvSpPr>
        <p:spPr>
          <a:xfrm>
            <a:off x="2915816" y="4869160"/>
            <a:ext cx="466794" cy="369332"/>
          </a:xfrm>
          <a:prstGeom prst="rect">
            <a:avLst/>
          </a:prstGeom>
          <a:noFill/>
        </p:spPr>
        <p:txBody>
          <a:bodyPr wrap="none" rtlCol="0">
            <a:spAutoFit/>
          </a:bodyPr>
          <a:lstStyle/>
          <a:p>
            <a:r>
              <a:rPr lang="de-DE" dirty="0" smtClean="0"/>
              <a:t>P3</a:t>
            </a:r>
            <a:endParaRPr lang="en-US" dirty="0"/>
          </a:p>
        </p:txBody>
      </p:sp>
      <p:sp>
        <p:nvSpPr>
          <p:cNvPr id="9" name="TextBox 8"/>
          <p:cNvSpPr txBox="1"/>
          <p:nvPr/>
        </p:nvSpPr>
        <p:spPr>
          <a:xfrm>
            <a:off x="2915816" y="5445224"/>
            <a:ext cx="466794" cy="369332"/>
          </a:xfrm>
          <a:prstGeom prst="rect">
            <a:avLst/>
          </a:prstGeom>
          <a:noFill/>
        </p:spPr>
        <p:txBody>
          <a:bodyPr wrap="none" rtlCol="0">
            <a:spAutoFit/>
          </a:bodyPr>
          <a:lstStyle/>
          <a:p>
            <a:r>
              <a:rPr lang="de-DE" dirty="0" smtClean="0"/>
              <a:t>P4</a:t>
            </a:r>
            <a:endParaRPr lang="en-US" dirty="0"/>
          </a:p>
        </p:txBody>
      </p:sp>
      <p:sp>
        <p:nvSpPr>
          <p:cNvPr id="10" name="TextBox 9"/>
          <p:cNvSpPr txBox="1"/>
          <p:nvPr/>
        </p:nvSpPr>
        <p:spPr>
          <a:xfrm>
            <a:off x="3483827" y="3100318"/>
            <a:ext cx="492443" cy="369332"/>
          </a:xfrm>
          <a:prstGeom prst="rect">
            <a:avLst/>
          </a:prstGeom>
          <a:noFill/>
        </p:spPr>
        <p:txBody>
          <a:bodyPr wrap="none" rtlCol="0">
            <a:spAutoFit/>
          </a:bodyPr>
          <a:lstStyle/>
          <a:p>
            <a:r>
              <a:rPr lang="de-DE" dirty="0" smtClean="0"/>
              <a:t>Q1</a:t>
            </a:r>
            <a:endParaRPr lang="en-US" dirty="0"/>
          </a:p>
        </p:txBody>
      </p:sp>
      <p:sp>
        <p:nvSpPr>
          <p:cNvPr id="11" name="TextBox 10"/>
          <p:cNvSpPr txBox="1"/>
          <p:nvPr/>
        </p:nvSpPr>
        <p:spPr>
          <a:xfrm>
            <a:off x="4102690" y="3100318"/>
            <a:ext cx="492443" cy="369332"/>
          </a:xfrm>
          <a:prstGeom prst="rect">
            <a:avLst/>
          </a:prstGeom>
          <a:noFill/>
        </p:spPr>
        <p:txBody>
          <a:bodyPr wrap="none" rtlCol="0">
            <a:spAutoFit/>
          </a:bodyPr>
          <a:lstStyle/>
          <a:p>
            <a:r>
              <a:rPr lang="de-DE" dirty="0" smtClean="0"/>
              <a:t>Q2</a:t>
            </a:r>
            <a:endParaRPr lang="en-US" dirty="0"/>
          </a:p>
        </p:txBody>
      </p:sp>
      <p:sp>
        <p:nvSpPr>
          <p:cNvPr id="12" name="TextBox 11"/>
          <p:cNvSpPr txBox="1"/>
          <p:nvPr/>
        </p:nvSpPr>
        <p:spPr>
          <a:xfrm>
            <a:off x="4750762" y="3100318"/>
            <a:ext cx="492443" cy="369332"/>
          </a:xfrm>
          <a:prstGeom prst="rect">
            <a:avLst/>
          </a:prstGeom>
          <a:noFill/>
        </p:spPr>
        <p:txBody>
          <a:bodyPr wrap="none" rtlCol="0">
            <a:spAutoFit/>
          </a:bodyPr>
          <a:lstStyle/>
          <a:p>
            <a:r>
              <a:rPr lang="de-DE" dirty="0" smtClean="0"/>
              <a:t>Q3</a:t>
            </a:r>
            <a:endParaRPr lang="en-US" dirty="0"/>
          </a:p>
        </p:txBody>
      </p:sp>
      <p:sp>
        <p:nvSpPr>
          <p:cNvPr id="13" name="TextBox 12"/>
          <p:cNvSpPr txBox="1"/>
          <p:nvPr/>
        </p:nvSpPr>
        <p:spPr>
          <a:xfrm>
            <a:off x="5287155" y="3100318"/>
            <a:ext cx="492443" cy="369332"/>
          </a:xfrm>
          <a:prstGeom prst="rect">
            <a:avLst/>
          </a:prstGeom>
          <a:noFill/>
        </p:spPr>
        <p:txBody>
          <a:bodyPr wrap="none" rtlCol="0">
            <a:spAutoFit/>
          </a:bodyPr>
          <a:lstStyle/>
          <a:p>
            <a:r>
              <a:rPr lang="de-DE" dirty="0" smtClean="0"/>
              <a:t>Q4</a:t>
            </a:r>
            <a:endParaRPr lang="en-US" dirty="0"/>
          </a:p>
        </p:txBody>
      </p:sp>
    </p:spTree>
    <p:extLst>
      <p:ext uri="{BB962C8B-B14F-4D97-AF65-F5344CB8AC3E}">
        <p14:creationId xmlns:p14="http://schemas.microsoft.com/office/powerpoint/2010/main" val="3769328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Picture 180"/>
          <p:cNvPicPr>
            <a:picLocks noChangeAspect="1"/>
          </p:cNvPicPr>
          <p:nvPr/>
        </p:nvPicPr>
        <p:blipFill>
          <a:blip r:embed="rId2"/>
          <a:stretch/>
        </p:blipFill>
        <p:spPr>
          <a:xfrm>
            <a:off x="4572000" y="1399987"/>
            <a:ext cx="1116384" cy="5112568"/>
          </a:xfrm>
          <a:prstGeom prst="rect">
            <a:avLst/>
          </a:prstGeom>
          <a:effectLst>
            <a:outerShdw blurRad="50800" dist="38100" dir="5400000" algn="t" rotWithShape="0">
              <a:schemeClr val="bg1">
                <a:lumMod val="50000"/>
                <a:alpha val="40000"/>
              </a:schemeClr>
            </a:outerShdw>
          </a:effectLst>
        </p:spPr>
      </p:pic>
      <p:sp>
        <p:nvSpPr>
          <p:cNvPr id="5"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AT" dirty="0" smtClean="0"/>
              <a:t>Sizing</a:t>
            </a:r>
            <a:endParaRPr lang="de-AT" dirty="0"/>
          </a:p>
        </p:txBody>
      </p:sp>
      <p:pic>
        <p:nvPicPr>
          <p:cNvPr id="7170" name="Picture 2" descr="C:\Users\pferak\Dropbox\presentations\innovationgames_agiletour\slicing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0861" y="2391253"/>
            <a:ext cx="1400314" cy="3368991"/>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0624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Hello</a:t>
            </a:r>
            <a:endParaRPr lang="de-AT" dirty="0"/>
          </a:p>
        </p:txBody>
      </p:sp>
      <p:sp>
        <p:nvSpPr>
          <p:cNvPr id="3" name="Textplatzhalter 2"/>
          <p:cNvSpPr>
            <a:spLocks noGrp="1"/>
          </p:cNvSpPr>
          <p:nvPr>
            <p:ph type="body" idx="1"/>
          </p:nvPr>
        </p:nvSpPr>
        <p:spPr/>
        <p:txBody>
          <a:bodyPr/>
          <a:lstStyle/>
          <a:p>
            <a:endParaRPr lang="de-AT"/>
          </a:p>
        </p:txBody>
      </p:sp>
    </p:spTree>
    <p:extLst>
      <p:ext uri="{BB962C8B-B14F-4D97-AF65-F5344CB8AC3E}">
        <p14:creationId xmlns:p14="http://schemas.microsoft.com/office/powerpoint/2010/main" val="19442860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Picture 181"/>
          <p:cNvPicPr>
            <a:picLocks noChangeAspect="1"/>
          </p:cNvPicPr>
          <p:nvPr/>
        </p:nvPicPr>
        <p:blipFill>
          <a:blip r:embed="rId2"/>
          <a:stretch/>
        </p:blipFill>
        <p:spPr>
          <a:xfrm>
            <a:off x="3482975" y="1450181"/>
            <a:ext cx="2178051" cy="4733926"/>
          </a:xfrm>
          <a:prstGeom prst="rect">
            <a:avLst/>
          </a:prstGeom>
          <a:effectLst>
            <a:outerShdw blurRad="50800" dist="38100" dir="5400000" algn="t" rotWithShape="0">
              <a:schemeClr val="bg1">
                <a:lumMod val="50000"/>
                <a:alpha val="40000"/>
              </a:schemeClr>
            </a:outerShdw>
          </a:effectLst>
        </p:spPr>
      </p:pic>
      <p:sp>
        <p:nvSpPr>
          <p:cNvPr id="3"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AT" dirty="0" smtClean="0"/>
              <a:t>Refinement</a:t>
            </a:r>
            <a:endParaRPr lang="de-AT" dirty="0"/>
          </a:p>
        </p:txBody>
      </p:sp>
      <p:pic>
        <p:nvPicPr>
          <p:cNvPr id="1026" name="Picture 2" descr="C:\Users\pferak\Dropbox\presentations\innovationgames_agiletour\team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9666" y="4479238"/>
            <a:ext cx="1436687" cy="1619968"/>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027" name="Picture 3" descr="C:\Users\pferak\Dropbox\presentations\innovationgames_agiletour\team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957" y="4804845"/>
            <a:ext cx="1197998" cy="113855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028" name="Picture 4" descr="C:\Users\pferak\Dropbox\presentations\innovationgames_agiletour\p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7614" y="3083790"/>
            <a:ext cx="926341" cy="1466707"/>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029" name="Picture 5" descr="C:\Users\pferak\Dropbox\presentations\innovationgames_agiletour\team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263" y="3719830"/>
            <a:ext cx="1117820" cy="106235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030" name="Picture 6" descr="C:\Users\pferak\Dropbox\presentations\innovationgames_agiletour\po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2555" y="2926885"/>
            <a:ext cx="1034045" cy="143175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2988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Picture 182"/>
          <p:cNvPicPr>
            <a:picLocks noChangeAspect="1"/>
          </p:cNvPicPr>
          <p:nvPr/>
        </p:nvPicPr>
        <p:blipFill>
          <a:blip r:embed="rId2"/>
          <a:stretch/>
        </p:blipFill>
        <p:spPr>
          <a:xfrm>
            <a:off x="1543973" y="2099146"/>
            <a:ext cx="6056055" cy="2376264"/>
          </a:xfrm>
          <a:prstGeom prst="rect">
            <a:avLst/>
          </a:prstGeom>
          <a:effectLst>
            <a:outerShdw blurRad="50800" dist="38100" dir="5400000" algn="t" rotWithShape="0">
              <a:schemeClr val="bg1">
                <a:lumMod val="50000"/>
                <a:alpha val="40000"/>
              </a:schemeClr>
            </a:outerShdw>
          </a:effectLst>
        </p:spPr>
      </p:pic>
      <p:pic>
        <p:nvPicPr>
          <p:cNvPr id="190" name="Picture 189"/>
          <p:cNvPicPr>
            <a:picLocks noChangeAspect="1"/>
          </p:cNvPicPr>
          <p:nvPr/>
        </p:nvPicPr>
        <p:blipFill>
          <a:blip r:embed="rId3"/>
          <a:stretch/>
        </p:blipFill>
        <p:spPr>
          <a:xfrm>
            <a:off x="5266228" y="3683721"/>
            <a:ext cx="1435616" cy="1364400"/>
          </a:xfrm>
          <a:prstGeom prst="rect">
            <a:avLst/>
          </a:prstGeom>
          <a:effectLst>
            <a:outerShdw blurRad="50800" dist="38100" dir="5400000" algn="t" rotWithShape="0">
              <a:schemeClr val="bg1">
                <a:lumMod val="50000"/>
                <a:alpha val="40000"/>
              </a:schemeClr>
            </a:outerShdw>
          </a:effectLst>
        </p:spPr>
      </p:pic>
      <p:sp>
        <p:nvSpPr>
          <p:cNvPr id="4"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AT" dirty="0" smtClean="0"/>
              <a:t>Delivery</a:t>
            </a:r>
            <a:endParaRPr lang="de-AT" dirty="0"/>
          </a:p>
        </p:txBody>
      </p:sp>
      <p:pic>
        <p:nvPicPr>
          <p:cNvPr id="1026" name="Picture 2" descr="C:\Users\pferak\Dropbox\presentations\innovationgames_agiletour\team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8766" y="3542614"/>
            <a:ext cx="1309177" cy="1365873"/>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3891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Picture 183"/>
          <p:cNvPicPr>
            <a:picLocks noChangeAspect="1"/>
          </p:cNvPicPr>
          <p:nvPr/>
        </p:nvPicPr>
        <p:blipFill>
          <a:blip r:embed="rId2"/>
          <a:stretch/>
        </p:blipFill>
        <p:spPr>
          <a:xfrm>
            <a:off x="2804159" y="3233439"/>
            <a:ext cx="1874521" cy="1344503"/>
          </a:xfrm>
          <a:prstGeom prst="rect">
            <a:avLst/>
          </a:prstGeom>
          <a:effectLst>
            <a:outerShdw blurRad="50800" dist="38100" dir="5400000" algn="t" rotWithShape="0">
              <a:schemeClr val="bg1">
                <a:lumMod val="50000"/>
                <a:alpha val="40000"/>
              </a:schemeClr>
            </a:outerShdw>
          </a:effectLst>
        </p:spPr>
      </p:pic>
      <p:pic>
        <p:nvPicPr>
          <p:cNvPr id="189" name="Picture 188"/>
          <p:cNvPicPr>
            <a:picLocks noChangeAspect="1"/>
          </p:cNvPicPr>
          <p:nvPr/>
        </p:nvPicPr>
        <p:blipFill>
          <a:blip r:embed="rId3"/>
          <a:stretch/>
        </p:blipFill>
        <p:spPr>
          <a:xfrm>
            <a:off x="4543317" y="2600267"/>
            <a:ext cx="1991650" cy="2610848"/>
          </a:xfrm>
          <a:prstGeom prst="rect">
            <a:avLst/>
          </a:prstGeom>
          <a:effectLst>
            <a:outerShdw blurRad="50800" dist="38100" dir="5400000" algn="t" rotWithShape="0">
              <a:schemeClr val="bg1">
                <a:lumMod val="50000"/>
                <a:alpha val="40000"/>
              </a:schemeClr>
            </a:outerShdw>
          </a:effectLst>
        </p:spPr>
      </p:pic>
      <p:sp>
        <p:nvSpPr>
          <p:cNvPr id="15"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AT" dirty="0" smtClean="0"/>
              <a:t>Happy Customer</a:t>
            </a:r>
            <a:endParaRPr lang="de-AT" dirty="0"/>
          </a:p>
        </p:txBody>
      </p:sp>
    </p:spTree>
    <p:extLst>
      <p:ext uri="{BB962C8B-B14F-4D97-AF65-F5344CB8AC3E}">
        <p14:creationId xmlns:p14="http://schemas.microsoft.com/office/powerpoint/2010/main" val="29728585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Picture 177"/>
          <p:cNvPicPr/>
          <p:nvPr/>
        </p:nvPicPr>
        <p:blipFill>
          <a:blip r:embed="rId2"/>
          <a:stretch/>
        </p:blipFill>
        <p:spPr>
          <a:xfrm>
            <a:off x="441343" y="1848940"/>
            <a:ext cx="983880" cy="952128"/>
          </a:xfrm>
          <a:prstGeom prst="rect">
            <a:avLst/>
          </a:prstGeom>
          <a:effectLst>
            <a:outerShdw blurRad="50800" dist="38100" dir="5400000" algn="t" rotWithShape="0">
              <a:schemeClr val="bg1">
                <a:lumMod val="50000"/>
                <a:alpha val="40000"/>
              </a:schemeClr>
            </a:outerShdw>
          </a:effectLst>
        </p:spPr>
      </p:pic>
      <p:pic>
        <p:nvPicPr>
          <p:cNvPr id="179" name="Picture 178"/>
          <p:cNvPicPr/>
          <p:nvPr/>
        </p:nvPicPr>
        <p:blipFill>
          <a:blip r:embed="rId3"/>
          <a:stretch/>
        </p:blipFill>
        <p:spPr>
          <a:xfrm>
            <a:off x="541783" y="2818936"/>
            <a:ext cx="783000" cy="968112"/>
          </a:xfrm>
          <a:prstGeom prst="rect">
            <a:avLst/>
          </a:prstGeom>
          <a:effectLst>
            <a:outerShdw blurRad="50800" dist="38100" dir="5400000" algn="t" rotWithShape="0">
              <a:schemeClr val="bg1">
                <a:lumMod val="50000"/>
                <a:alpha val="40000"/>
              </a:schemeClr>
            </a:outerShdw>
          </a:effectLst>
        </p:spPr>
      </p:pic>
      <p:pic>
        <p:nvPicPr>
          <p:cNvPr id="181" name="Picture 180"/>
          <p:cNvPicPr/>
          <p:nvPr/>
        </p:nvPicPr>
        <p:blipFill>
          <a:blip r:embed="rId4"/>
          <a:stretch/>
        </p:blipFill>
        <p:spPr>
          <a:xfrm>
            <a:off x="2960380" y="1861268"/>
            <a:ext cx="342920" cy="1909188"/>
          </a:xfrm>
          <a:prstGeom prst="rect">
            <a:avLst/>
          </a:prstGeom>
          <a:effectLst>
            <a:outerShdw blurRad="50800" dist="38100" dir="5400000" algn="t" rotWithShape="0">
              <a:schemeClr val="bg1">
                <a:lumMod val="50000"/>
                <a:alpha val="40000"/>
              </a:schemeClr>
            </a:outerShdw>
          </a:effectLst>
        </p:spPr>
      </p:pic>
      <p:pic>
        <p:nvPicPr>
          <p:cNvPr id="182" name="Picture 181"/>
          <p:cNvPicPr/>
          <p:nvPr/>
        </p:nvPicPr>
        <p:blipFill>
          <a:blip r:embed="rId5"/>
          <a:stretch/>
        </p:blipFill>
        <p:spPr>
          <a:xfrm>
            <a:off x="3988268" y="2209221"/>
            <a:ext cx="673558" cy="1387922"/>
          </a:xfrm>
          <a:prstGeom prst="rect">
            <a:avLst/>
          </a:prstGeom>
          <a:effectLst>
            <a:outerShdw blurRad="50800" dist="38100" dir="5400000" algn="t" rotWithShape="0">
              <a:schemeClr val="bg1">
                <a:lumMod val="50000"/>
                <a:alpha val="40000"/>
              </a:schemeClr>
            </a:outerShdw>
          </a:effectLst>
        </p:spPr>
      </p:pic>
      <p:pic>
        <p:nvPicPr>
          <p:cNvPr id="183" name="Picture 182"/>
          <p:cNvPicPr/>
          <p:nvPr/>
        </p:nvPicPr>
        <p:blipFill>
          <a:blip r:embed="rId6"/>
          <a:stretch/>
        </p:blipFill>
        <p:spPr>
          <a:xfrm>
            <a:off x="5427290" y="2355448"/>
            <a:ext cx="2952328" cy="1095468"/>
          </a:xfrm>
          <a:prstGeom prst="rect">
            <a:avLst/>
          </a:prstGeom>
          <a:effectLst>
            <a:outerShdw blurRad="50800" dist="38100" dir="5400000" algn="t" rotWithShape="0">
              <a:schemeClr val="bg1">
                <a:lumMod val="50000"/>
                <a:alpha val="40000"/>
              </a:schemeClr>
            </a:outerShdw>
          </a:effectLst>
        </p:spPr>
      </p:pic>
      <p:pic>
        <p:nvPicPr>
          <p:cNvPr id="184" name="Picture 183"/>
          <p:cNvPicPr>
            <a:picLocks noChangeAspect="1"/>
          </p:cNvPicPr>
          <p:nvPr/>
        </p:nvPicPr>
        <p:blipFill>
          <a:blip r:embed="rId7"/>
          <a:stretch/>
        </p:blipFill>
        <p:spPr>
          <a:xfrm>
            <a:off x="2788920" y="5159672"/>
            <a:ext cx="1606310" cy="1152128"/>
          </a:xfrm>
          <a:prstGeom prst="rect">
            <a:avLst/>
          </a:prstGeom>
          <a:effectLst>
            <a:outerShdw blurRad="50800" dist="38100" dir="5400000" algn="t" rotWithShape="0">
              <a:schemeClr val="bg1">
                <a:lumMod val="50000"/>
                <a:alpha val="40000"/>
              </a:schemeClr>
            </a:outerShdw>
          </a:effectLst>
        </p:spPr>
      </p:pic>
      <p:pic>
        <p:nvPicPr>
          <p:cNvPr id="189" name="Picture 188"/>
          <p:cNvPicPr>
            <a:picLocks noChangeAspect="1"/>
          </p:cNvPicPr>
          <p:nvPr/>
        </p:nvPicPr>
        <p:blipFill>
          <a:blip r:embed="rId8"/>
          <a:stretch/>
        </p:blipFill>
        <p:spPr>
          <a:xfrm>
            <a:off x="4499992" y="4613472"/>
            <a:ext cx="1712208" cy="2244528"/>
          </a:xfrm>
          <a:prstGeom prst="rect">
            <a:avLst/>
          </a:prstGeom>
          <a:effectLst>
            <a:outerShdw blurRad="50800" dist="38100" dir="5400000" algn="t" rotWithShape="0">
              <a:schemeClr val="bg1">
                <a:lumMod val="50000"/>
                <a:alpha val="40000"/>
              </a:schemeClr>
            </a:outerShdw>
          </a:effectLst>
        </p:spPr>
      </p:pic>
      <p:pic>
        <p:nvPicPr>
          <p:cNvPr id="5122" name="Picture 2" descr="C:\Users\pferak\Dropbox\presentations\innovationgames_agiletour\slicing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68727" y="2071164"/>
            <a:ext cx="691653" cy="166403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15"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AT" dirty="0" smtClean="0"/>
              <a:t>Feedback loops</a:t>
            </a:r>
            <a:endParaRPr lang="de-AT" dirty="0"/>
          </a:p>
        </p:txBody>
      </p:sp>
      <p:sp>
        <p:nvSpPr>
          <p:cNvPr id="4" name="TextBox 3"/>
          <p:cNvSpPr txBox="1"/>
          <p:nvPr/>
        </p:nvSpPr>
        <p:spPr>
          <a:xfrm>
            <a:off x="628650" y="3913947"/>
            <a:ext cx="659155" cy="369332"/>
          </a:xfrm>
          <a:prstGeom prst="rect">
            <a:avLst/>
          </a:prstGeom>
          <a:noFill/>
        </p:spPr>
        <p:txBody>
          <a:bodyPr wrap="none" rtlCol="0">
            <a:spAutoFit/>
          </a:bodyPr>
          <a:lstStyle/>
          <a:p>
            <a:r>
              <a:rPr lang="de-DE" dirty="0" smtClean="0"/>
              <a:t>Epics</a:t>
            </a:r>
            <a:endParaRPr lang="en-US" dirty="0"/>
          </a:p>
        </p:txBody>
      </p:sp>
      <p:sp>
        <p:nvSpPr>
          <p:cNvPr id="5" name="TextBox 4"/>
          <p:cNvSpPr txBox="1"/>
          <p:nvPr/>
        </p:nvSpPr>
        <p:spPr>
          <a:xfrm>
            <a:off x="2328863" y="3913947"/>
            <a:ext cx="706347" cy="369332"/>
          </a:xfrm>
          <a:prstGeom prst="rect">
            <a:avLst/>
          </a:prstGeom>
          <a:noFill/>
        </p:spPr>
        <p:txBody>
          <a:bodyPr wrap="none" rtlCol="0">
            <a:spAutoFit/>
          </a:bodyPr>
          <a:lstStyle/>
          <a:p>
            <a:r>
              <a:rPr lang="de-DE" dirty="0" smtClean="0"/>
              <a:t>Items</a:t>
            </a:r>
            <a:endParaRPr lang="en-US" dirty="0"/>
          </a:p>
        </p:txBody>
      </p:sp>
      <p:sp>
        <p:nvSpPr>
          <p:cNvPr id="6" name="TextBox 5"/>
          <p:cNvSpPr txBox="1"/>
          <p:nvPr/>
        </p:nvSpPr>
        <p:spPr>
          <a:xfrm>
            <a:off x="3751806" y="3913947"/>
            <a:ext cx="1496372" cy="369332"/>
          </a:xfrm>
          <a:prstGeom prst="rect">
            <a:avLst/>
          </a:prstGeom>
          <a:noFill/>
        </p:spPr>
        <p:txBody>
          <a:bodyPr wrap="none" rtlCol="0">
            <a:spAutoFit/>
          </a:bodyPr>
          <a:lstStyle/>
          <a:p>
            <a:r>
              <a:rPr lang="de-DE" dirty="0" smtClean="0"/>
              <a:t>Requirements</a:t>
            </a:r>
            <a:endParaRPr lang="en-US" dirty="0"/>
          </a:p>
        </p:txBody>
      </p:sp>
      <p:sp>
        <p:nvSpPr>
          <p:cNvPr id="7" name="TextBox 6"/>
          <p:cNvSpPr txBox="1"/>
          <p:nvPr/>
        </p:nvSpPr>
        <p:spPr>
          <a:xfrm>
            <a:off x="5365974" y="3882192"/>
            <a:ext cx="1692451" cy="369332"/>
          </a:xfrm>
          <a:prstGeom prst="rect">
            <a:avLst/>
          </a:prstGeom>
          <a:noFill/>
        </p:spPr>
        <p:txBody>
          <a:bodyPr wrap="none" rtlCol="0">
            <a:spAutoFit/>
          </a:bodyPr>
          <a:lstStyle/>
          <a:p>
            <a:r>
              <a:rPr lang="de-DE" dirty="0" smtClean="0"/>
              <a:t>Implementation</a:t>
            </a:r>
            <a:endParaRPr lang="en-US" dirty="0"/>
          </a:p>
        </p:txBody>
      </p:sp>
      <p:sp>
        <p:nvSpPr>
          <p:cNvPr id="8" name="TextBox 7"/>
          <p:cNvSpPr txBox="1"/>
          <p:nvPr/>
        </p:nvSpPr>
        <p:spPr>
          <a:xfrm>
            <a:off x="7489876" y="3882192"/>
            <a:ext cx="1025474" cy="369332"/>
          </a:xfrm>
          <a:prstGeom prst="rect">
            <a:avLst/>
          </a:prstGeom>
          <a:noFill/>
        </p:spPr>
        <p:txBody>
          <a:bodyPr wrap="none" rtlCol="0">
            <a:spAutoFit/>
          </a:bodyPr>
          <a:lstStyle/>
          <a:p>
            <a:r>
              <a:rPr lang="de-DE" dirty="0" smtClean="0"/>
              <a:t>Software</a:t>
            </a:r>
            <a:endParaRPr lang="en-US" dirty="0"/>
          </a:p>
        </p:txBody>
      </p:sp>
      <p:sp>
        <p:nvSpPr>
          <p:cNvPr id="9" name="TextBox 8"/>
          <p:cNvSpPr txBox="1"/>
          <p:nvPr/>
        </p:nvSpPr>
        <p:spPr>
          <a:xfrm>
            <a:off x="7483766" y="1528887"/>
            <a:ext cx="1038554" cy="369332"/>
          </a:xfrm>
          <a:prstGeom prst="rect">
            <a:avLst/>
          </a:prstGeom>
          <a:noFill/>
        </p:spPr>
        <p:txBody>
          <a:bodyPr wrap="none" rtlCol="0">
            <a:spAutoFit/>
          </a:bodyPr>
          <a:lstStyle/>
          <a:p>
            <a:r>
              <a:rPr lang="de-DE" dirty="0" smtClean="0"/>
              <a:t>Incidents</a:t>
            </a:r>
            <a:endParaRPr lang="en-US" dirty="0"/>
          </a:p>
        </p:txBody>
      </p:sp>
      <p:sp>
        <p:nvSpPr>
          <p:cNvPr id="10" name="TextBox 9"/>
          <p:cNvSpPr txBox="1"/>
          <p:nvPr/>
        </p:nvSpPr>
        <p:spPr>
          <a:xfrm>
            <a:off x="5650707" y="1516149"/>
            <a:ext cx="630301" cy="369332"/>
          </a:xfrm>
          <a:prstGeom prst="rect">
            <a:avLst/>
          </a:prstGeom>
          <a:noFill/>
        </p:spPr>
        <p:txBody>
          <a:bodyPr wrap="none" rtlCol="0">
            <a:spAutoFit/>
          </a:bodyPr>
          <a:lstStyle/>
          <a:p>
            <a:r>
              <a:rPr lang="de-DE" dirty="0" smtClean="0"/>
              <a:t>Bugs</a:t>
            </a:r>
            <a:endParaRPr lang="en-US" dirty="0"/>
          </a:p>
        </p:txBody>
      </p:sp>
      <p:sp>
        <p:nvSpPr>
          <p:cNvPr id="11" name="TextBox 10"/>
          <p:cNvSpPr txBox="1"/>
          <p:nvPr/>
        </p:nvSpPr>
        <p:spPr>
          <a:xfrm>
            <a:off x="3829014" y="1515912"/>
            <a:ext cx="992066" cy="369332"/>
          </a:xfrm>
          <a:prstGeom prst="rect">
            <a:avLst/>
          </a:prstGeom>
          <a:noFill/>
        </p:spPr>
        <p:txBody>
          <a:bodyPr wrap="none" rtlCol="0">
            <a:spAutoFit/>
          </a:bodyPr>
          <a:lstStyle/>
          <a:p>
            <a:r>
              <a:rPr lang="de-DE" dirty="0" smtClean="0"/>
              <a:t>Features</a:t>
            </a:r>
            <a:endParaRPr lang="en-US" dirty="0"/>
          </a:p>
        </p:txBody>
      </p:sp>
      <p:sp>
        <p:nvSpPr>
          <p:cNvPr id="12" name="TextBox 11"/>
          <p:cNvSpPr txBox="1"/>
          <p:nvPr/>
        </p:nvSpPr>
        <p:spPr>
          <a:xfrm>
            <a:off x="628650" y="1530436"/>
            <a:ext cx="517449" cy="369332"/>
          </a:xfrm>
          <a:prstGeom prst="rect">
            <a:avLst/>
          </a:prstGeom>
          <a:noFill/>
        </p:spPr>
        <p:txBody>
          <a:bodyPr wrap="none" rtlCol="0">
            <a:spAutoFit/>
          </a:bodyPr>
          <a:lstStyle/>
          <a:p>
            <a:r>
              <a:rPr lang="de-DE" dirty="0" smtClean="0"/>
              <a:t>ROI</a:t>
            </a:r>
            <a:endParaRPr lang="en-US" dirty="0"/>
          </a:p>
        </p:txBody>
      </p:sp>
      <p:sp>
        <p:nvSpPr>
          <p:cNvPr id="13" name="TextBox 12"/>
          <p:cNvSpPr txBox="1"/>
          <p:nvPr/>
        </p:nvSpPr>
        <p:spPr>
          <a:xfrm>
            <a:off x="1836451" y="1515675"/>
            <a:ext cx="1691169" cy="369332"/>
          </a:xfrm>
          <a:prstGeom prst="rect">
            <a:avLst/>
          </a:prstGeom>
          <a:noFill/>
        </p:spPr>
        <p:txBody>
          <a:bodyPr wrap="none" rtlCol="0">
            <a:spAutoFit/>
          </a:bodyPr>
          <a:lstStyle/>
          <a:p>
            <a:r>
              <a:rPr lang="de-DE" dirty="0" smtClean="0"/>
              <a:t>Customer usage</a:t>
            </a:r>
            <a:endParaRPr lang="en-US" dirty="0"/>
          </a:p>
        </p:txBody>
      </p:sp>
    </p:spTree>
    <p:extLst>
      <p:ext uri="{BB962C8B-B14F-4D97-AF65-F5344CB8AC3E}">
        <p14:creationId xmlns:p14="http://schemas.microsoft.com/office/powerpoint/2010/main" val="6251284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Picture 155"/>
          <p:cNvPicPr>
            <a:picLocks noChangeAspect="1"/>
          </p:cNvPicPr>
          <p:nvPr/>
        </p:nvPicPr>
        <p:blipFill>
          <a:blip r:embed="rId3"/>
          <a:stretch/>
        </p:blipFill>
        <p:spPr>
          <a:xfrm>
            <a:off x="6891026" y="2410653"/>
            <a:ext cx="965520" cy="679140"/>
          </a:xfrm>
          <a:prstGeom prst="rect">
            <a:avLst/>
          </a:prstGeom>
          <a:effectLst>
            <a:outerShdw blurRad="50800" dist="38100" dir="5400000" algn="t" rotWithShape="0">
              <a:schemeClr val="bg1">
                <a:lumMod val="50000"/>
                <a:alpha val="40000"/>
              </a:schemeClr>
            </a:outerShdw>
          </a:effectLst>
        </p:spPr>
      </p:pic>
      <p:pic>
        <p:nvPicPr>
          <p:cNvPr id="158" name="Picture 157"/>
          <p:cNvPicPr>
            <a:picLocks noChangeAspect="1"/>
          </p:cNvPicPr>
          <p:nvPr/>
        </p:nvPicPr>
        <p:blipFill>
          <a:blip r:embed="rId4"/>
          <a:stretch/>
        </p:blipFill>
        <p:spPr>
          <a:xfrm>
            <a:off x="4937760" y="3463020"/>
            <a:ext cx="1828440" cy="756360"/>
          </a:xfrm>
          <a:prstGeom prst="rect">
            <a:avLst/>
          </a:prstGeom>
          <a:effectLst>
            <a:outerShdw blurRad="50800" dist="38100" dir="5400000" algn="t" rotWithShape="0">
              <a:schemeClr val="bg1">
                <a:lumMod val="50000"/>
                <a:alpha val="40000"/>
              </a:schemeClr>
            </a:outerShdw>
          </a:effectLst>
        </p:spPr>
      </p:pic>
      <p:pic>
        <p:nvPicPr>
          <p:cNvPr id="159" name="Picture 158"/>
          <p:cNvPicPr>
            <a:picLocks noChangeAspect="1"/>
          </p:cNvPicPr>
          <p:nvPr/>
        </p:nvPicPr>
        <p:blipFill>
          <a:blip r:embed="rId5"/>
          <a:stretch/>
        </p:blipFill>
        <p:spPr>
          <a:xfrm>
            <a:off x="7223760" y="3613140"/>
            <a:ext cx="1494720" cy="456120"/>
          </a:xfrm>
          <a:prstGeom prst="rect">
            <a:avLst/>
          </a:prstGeom>
          <a:ln>
            <a:noFill/>
          </a:ln>
        </p:spPr>
      </p:pic>
      <p:pic>
        <p:nvPicPr>
          <p:cNvPr id="160" name="Picture 159"/>
          <p:cNvPicPr>
            <a:picLocks noChangeAspect="1"/>
          </p:cNvPicPr>
          <p:nvPr/>
        </p:nvPicPr>
        <p:blipFill>
          <a:blip r:embed="rId6"/>
          <a:stretch/>
        </p:blipFill>
        <p:spPr>
          <a:xfrm>
            <a:off x="830475" y="873081"/>
            <a:ext cx="1184400" cy="1687262"/>
          </a:xfrm>
          <a:prstGeom prst="rect">
            <a:avLst/>
          </a:prstGeom>
          <a:effectLst>
            <a:outerShdw blurRad="50800" dist="38100" dir="5400000" algn="t" rotWithShape="0">
              <a:schemeClr val="bg1">
                <a:lumMod val="50000"/>
                <a:alpha val="40000"/>
              </a:schemeClr>
            </a:outerShdw>
          </a:effectLst>
        </p:spPr>
      </p:pic>
      <p:pic>
        <p:nvPicPr>
          <p:cNvPr id="161" name="Picture 160"/>
          <p:cNvPicPr>
            <a:picLocks noChangeAspect="1"/>
          </p:cNvPicPr>
          <p:nvPr/>
        </p:nvPicPr>
        <p:blipFill>
          <a:blip r:embed="rId7"/>
          <a:stretch/>
        </p:blipFill>
        <p:spPr>
          <a:xfrm>
            <a:off x="599895" y="3775050"/>
            <a:ext cx="1645560" cy="1052640"/>
          </a:xfrm>
          <a:prstGeom prst="rect">
            <a:avLst/>
          </a:prstGeom>
          <a:effectLst>
            <a:outerShdw blurRad="50800" dist="38100" dir="5400000" algn="t" rotWithShape="0">
              <a:schemeClr val="bg1">
                <a:lumMod val="50000"/>
                <a:alpha val="40000"/>
              </a:schemeClr>
            </a:outerShdw>
          </a:effectLst>
        </p:spPr>
      </p:pic>
      <p:pic>
        <p:nvPicPr>
          <p:cNvPr id="162" name="Picture 161"/>
          <p:cNvPicPr>
            <a:picLocks noChangeAspect="1"/>
          </p:cNvPicPr>
          <p:nvPr/>
        </p:nvPicPr>
        <p:blipFill>
          <a:blip r:embed="rId8"/>
          <a:stretch/>
        </p:blipFill>
        <p:spPr>
          <a:xfrm>
            <a:off x="2377440" y="2606220"/>
            <a:ext cx="1919880" cy="1118880"/>
          </a:xfrm>
          <a:prstGeom prst="rect">
            <a:avLst/>
          </a:prstGeom>
          <a:effectLst>
            <a:outerShdw blurRad="50800" dist="38100" dir="5400000" algn="t" rotWithShape="0">
              <a:schemeClr val="bg1">
                <a:lumMod val="50000"/>
                <a:alpha val="40000"/>
              </a:schemeClr>
            </a:outerShdw>
          </a:effectLst>
        </p:spPr>
      </p:pic>
      <p:pic>
        <p:nvPicPr>
          <p:cNvPr id="163" name="Picture 162"/>
          <p:cNvPicPr>
            <a:picLocks noChangeAspect="1"/>
          </p:cNvPicPr>
          <p:nvPr/>
        </p:nvPicPr>
        <p:blipFill>
          <a:blip r:embed="rId9"/>
          <a:stretch/>
        </p:blipFill>
        <p:spPr>
          <a:xfrm>
            <a:off x="5950743" y="4892911"/>
            <a:ext cx="2200275" cy="1357645"/>
          </a:xfrm>
          <a:prstGeom prst="rect">
            <a:avLst/>
          </a:prstGeom>
          <a:effectLst>
            <a:outerShdw blurRad="50800" dist="38100" dir="5400000" algn="t" rotWithShape="0">
              <a:schemeClr val="bg1">
                <a:lumMod val="50000"/>
                <a:alpha val="40000"/>
              </a:schemeClr>
            </a:outerShdw>
          </a:effectLst>
        </p:spPr>
      </p:pic>
      <p:pic>
        <p:nvPicPr>
          <p:cNvPr id="165" name="Picture 164"/>
          <p:cNvPicPr>
            <a:picLocks noChangeAspect="1"/>
          </p:cNvPicPr>
          <p:nvPr/>
        </p:nvPicPr>
        <p:blipFill>
          <a:blip r:embed="rId10"/>
          <a:stretch/>
        </p:blipFill>
        <p:spPr>
          <a:xfrm>
            <a:off x="5247720" y="1076724"/>
            <a:ext cx="1056960" cy="1005480"/>
          </a:xfrm>
          <a:prstGeom prst="rect">
            <a:avLst/>
          </a:prstGeom>
          <a:effectLst>
            <a:outerShdw blurRad="50800" dist="38100" dir="5400000" algn="t" rotWithShape="0">
              <a:schemeClr val="bg1">
                <a:lumMod val="50000"/>
                <a:alpha val="40000"/>
              </a:schemeClr>
            </a:outerShdw>
          </a:effectLst>
        </p:spPr>
      </p:pic>
      <p:pic>
        <p:nvPicPr>
          <p:cNvPr id="166" name="Picture 165"/>
          <p:cNvPicPr>
            <a:picLocks noChangeAspect="1"/>
          </p:cNvPicPr>
          <p:nvPr/>
        </p:nvPicPr>
        <p:blipFill>
          <a:blip r:embed="rId11"/>
          <a:stretch/>
        </p:blipFill>
        <p:spPr>
          <a:xfrm>
            <a:off x="2245455" y="5181840"/>
            <a:ext cx="1747080" cy="1106280"/>
          </a:xfrm>
          <a:prstGeom prst="rect">
            <a:avLst/>
          </a:prstGeom>
          <a:effectLst>
            <a:outerShdw blurRad="50800" dist="38100" dir="5400000" algn="t" rotWithShape="0">
              <a:schemeClr val="bg1">
                <a:lumMod val="50000"/>
                <a:alpha val="40000"/>
              </a:schemeClr>
            </a:outerShdw>
          </a:effectLst>
        </p:spPr>
      </p:pic>
      <p:sp>
        <p:nvSpPr>
          <p:cNvPr id="167" name="CustomShape 3"/>
          <p:cNvSpPr/>
          <p:nvPr/>
        </p:nvSpPr>
        <p:spPr>
          <a:xfrm>
            <a:off x="3015560" y="1543732"/>
            <a:ext cx="100780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b="0" strike="noStrike" spc="-1" dirty="0">
                <a:solidFill>
                  <a:srgbClr val="000000"/>
                </a:solidFill>
                <a:uFill>
                  <a:solidFill>
                    <a:srgbClr val="FFFFFF"/>
                  </a:solidFill>
                </a:uFill>
              </a:rPr>
              <a:t>Visual</a:t>
            </a:r>
          </a:p>
        </p:txBody>
      </p:sp>
      <p:sp>
        <p:nvSpPr>
          <p:cNvPr id="168" name="CustomShape 4"/>
          <p:cNvSpPr/>
          <p:nvPr/>
        </p:nvSpPr>
        <p:spPr>
          <a:xfrm>
            <a:off x="594000" y="2940787"/>
            <a:ext cx="155484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spc="-1" dirty="0">
                <a:solidFill>
                  <a:srgbClr val="000000"/>
                </a:solidFill>
                <a:uFill>
                  <a:solidFill>
                    <a:srgbClr val="FFFFFF"/>
                  </a:solidFill>
                </a:uFill>
              </a:rPr>
              <a:t>Collaborative</a:t>
            </a:r>
          </a:p>
        </p:txBody>
      </p:sp>
      <p:sp>
        <p:nvSpPr>
          <p:cNvPr id="169" name="CustomShape 5"/>
          <p:cNvSpPr/>
          <p:nvPr/>
        </p:nvSpPr>
        <p:spPr>
          <a:xfrm>
            <a:off x="3015560" y="4128390"/>
            <a:ext cx="1258456"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spc="-1" dirty="0">
                <a:solidFill>
                  <a:srgbClr val="000000"/>
                </a:solidFill>
                <a:uFill>
                  <a:solidFill>
                    <a:srgbClr val="FFFFFF"/>
                  </a:solidFill>
                </a:uFill>
              </a:rPr>
              <a:t>Engaging</a:t>
            </a:r>
          </a:p>
        </p:txBody>
      </p:sp>
      <p:sp>
        <p:nvSpPr>
          <p:cNvPr id="170" name="CustomShape 6"/>
          <p:cNvSpPr/>
          <p:nvPr/>
        </p:nvSpPr>
        <p:spPr>
          <a:xfrm>
            <a:off x="628650" y="5542200"/>
            <a:ext cx="113958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spc="-1" dirty="0">
                <a:solidFill>
                  <a:srgbClr val="000000"/>
                </a:solidFill>
                <a:uFill>
                  <a:solidFill>
                    <a:srgbClr val="FFFFFF"/>
                  </a:solidFill>
                </a:uFill>
              </a:rPr>
              <a:t>Scalable</a:t>
            </a:r>
          </a:p>
        </p:txBody>
      </p:sp>
      <p:sp>
        <p:nvSpPr>
          <p:cNvPr id="171" name="CustomShape 7"/>
          <p:cNvSpPr/>
          <p:nvPr/>
        </p:nvSpPr>
        <p:spPr>
          <a:xfrm>
            <a:off x="6858000" y="1406484"/>
            <a:ext cx="168444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spc="-1" dirty="0">
                <a:solidFill>
                  <a:srgbClr val="000000"/>
                </a:solidFill>
                <a:uFill>
                  <a:solidFill>
                    <a:srgbClr val="FFFFFF"/>
                  </a:solidFill>
                </a:uFill>
              </a:rPr>
              <a:t>Diverse Teams</a:t>
            </a:r>
          </a:p>
        </p:txBody>
      </p:sp>
      <p:sp>
        <p:nvSpPr>
          <p:cNvPr id="172" name="CustomShape 8"/>
          <p:cNvSpPr/>
          <p:nvPr/>
        </p:nvSpPr>
        <p:spPr>
          <a:xfrm>
            <a:off x="4785840" y="2321283"/>
            <a:ext cx="1980720" cy="85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spc="-1" dirty="0">
                <a:solidFill>
                  <a:srgbClr val="000000"/>
                </a:solidFill>
                <a:uFill>
                  <a:solidFill>
                    <a:srgbClr val="FFFFFF"/>
                  </a:solidFill>
                </a:uFill>
              </a:rPr>
              <a:t>Customer</a:t>
            </a:r>
          </a:p>
          <a:p>
            <a:r>
              <a:rPr lang="en-US" sz="2000" spc="-1" dirty="0">
                <a:solidFill>
                  <a:srgbClr val="000000"/>
                </a:solidFill>
                <a:uFill>
                  <a:solidFill>
                    <a:srgbClr val="FFFFFF"/>
                  </a:solidFill>
                </a:uFill>
              </a:rPr>
              <a:t>And Product First</a:t>
            </a:r>
          </a:p>
        </p:txBody>
      </p:sp>
      <p:sp>
        <p:nvSpPr>
          <p:cNvPr id="173" name="CustomShape 9"/>
          <p:cNvSpPr/>
          <p:nvPr/>
        </p:nvSpPr>
        <p:spPr>
          <a:xfrm>
            <a:off x="6772320" y="4870051"/>
            <a:ext cx="90288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pc="-1" dirty="0">
                <a:solidFill>
                  <a:srgbClr val="000000"/>
                </a:solidFill>
                <a:uFill>
                  <a:solidFill>
                    <a:srgbClr val="FFFFFF"/>
                  </a:solidFill>
                </a:uFill>
              </a:rPr>
              <a:t>I</a:t>
            </a:r>
            <a:r>
              <a:rPr lang="en-US" spc="-1" dirty="0" smtClean="0">
                <a:solidFill>
                  <a:srgbClr val="000000"/>
                </a:solidFill>
                <a:uFill>
                  <a:solidFill>
                    <a:srgbClr val="FFFFFF"/>
                  </a:solidFill>
                </a:uFill>
              </a:rPr>
              <a:t>nspect</a:t>
            </a:r>
            <a:endParaRPr lang="en-US" spc="-1" dirty="0">
              <a:solidFill>
                <a:srgbClr val="000000"/>
              </a:solidFill>
              <a:uFill>
                <a:solidFill>
                  <a:srgbClr val="FFFFFF"/>
                </a:solidFill>
              </a:uFill>
            </a:endParaRPr>
          </a:p>
        </p:txBody>
      </p:sp>
      <p:sp>
        <p:nvSpPr>
          <p:cNvPr id="174" name="CustomShape 10"/>
          <p:cNvSpPr/>
          <p:nvPr/>
        </p:nvSpPr>
        <p:spPr>
          <a:xfrm>
            <a:off x="6848640" y="5892720"/>
            <a:ext cx="750240" cy="43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pc="-1" dirty="0">
                <a:solidFill>
                  <a:srgbClr val="000000"/>
                </a:solidFill>
                <a:uFill>
                  <a:solidFill>
                    <a:srgbClr val="FFFFFF"/>
                  </a:solidFill>
                </a:uFill>
              </a:rPr>
              <a:t>A</a:t>
            </a:r>
            <a:r>
              <a:rPr lang="en-US" spc="-1" dirty="0" smtClean="0">
                <a:solidFill>
                  <a:srgbClr val="000000"/>
                </a:solidFill>
                <a:uFill>
                  <a:solidFill>
                    <a:srgbClr val="FFFFFF"/>
                  </a:solidFill>
                </a:uFill>
              </a:rPr>
              <a:t>dapt</a:t>
            </a:r>
            <a:endParaRPr lang="en-US" spc="-1" dirty="0">
              <a:solidFill>
                <a:srgbClr val="000000"/>
              </a:solidFill>
              <a:uFill>
                <a:solidFill>
                  <a:srgbClr val="FFFFFF"/>
                </a:solidFill>
              </a:uFill>
            </a:endParaRPr>
          </a:p>
        </p:txBody>
      </p:sp>
      <p:sp>
        <p:nvSpPr>
          <p:cNvPr id="175" name="CustomShape 11"/>
          <p:cNvSpPr/>
          <p:nvPr/>
        </p:nvSpPr>
        <p:spPr>
          <a:xfrm>
            <a:off x="7498079" y="3703500"/>
            <a:ext cx="1344209"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spc="-1" dirty="0">
                <a:solidFill>
                  <a:srgbClr val="000000"/>
                </a:solidFill>
                <a:uFill>
                  <a:solidFill>
                    <a:srgbClr val="FFFFFF"/>
                  </a:solidFill>
                </a:uFill>
              </a:rPr>
              <a:t>Simplicity</a:t>
            </a:r>
          </a:p>
        </p:txBody>
      </p:sp>
      <p:sp>
        <p:nvSpPr>
          <p:cNvPr id="176" name="CustomShape 12"/>
          <p:cNvSpPr/>
          <p:nvPr/>
        </p:nvSpPr>
        <p:spPr>
          <a:xfrm>
            <a:off x="5157607" y="4219380"/>
            <a:ext cx="151380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spc="-1" dirty="0">
                <a:solidFill>
                  <a:srgbClr val="000000"/>
                </a:solidFill>
                <a:uFill>
                  <a:solidFill>
                    <a:srgbClr val="FFFFFF"/>
                  </a:solidFill>
                </a:uFill>
              </a:rPr>
              <a:t>Face to Face</a:t>
            </a:r>
          </a:p>
        </p:txBody>
      </p:sp>
      <p:sp>
        <p:nvSpPr>
          <p:cNvPr id="177" name="Line 13"/>
          <p:cNvSpPr/>
          <p:nvPr/>
        </p:nvSpPr>
        <p:spPr>
          <a:xfrm>
            <a:off x="4572000" y="757238"/>
            <a:ext cx="0" cy="5323702"/>
          </a:xfrm>
          <a:prstGeom prst="line">
            <a:avLst/>
          </a:prstGeom>
          <a:ln>
            <a:prstDash val="lgDash"/>
          </a:ln>
          <a:effectLst>
            <a:outerShdw blurRad="50800" dist="38100" dir="5400000" algn="t" rotWithShape="0">
              <a:schemeClr val="bg1">
                <a:lumMod val="50000"/>
                <a:alpha val="40000"/>
              </a:schemeClr>
            </a:outerShdw>
          </a:effectLst>
        </p:spPr>
        <p:style>
          <a:lnRef idx="1">
            <a:schemeClr val="dk1"/>
          </a:lnRef>
          <a:fillRef idx="0">
            <a:schemeClr val="dk1"/>
          </a:fillRef>
          <a:effectRef idx="0">
            <a:schemeClr val="dk1"/>
          </a:effectRef>
          <a:fontRef idx="minor">
            <a:schemeClr val="tx1"/>
          </a:fontRef>
        </p:style>
      </p:sp>
      <p:pic>
        <p:nvPicPr>
          <p:cNvPr id="1026" name="Picture 2" descr="C:\Users\pferak\Dropbox\presentations\innovationgames_agiletour\customer2.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46590" y="2082204"/>
            <a:ext cx="995699" cy="1304891"/>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2615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Changing the </a:t>
            </a:r>
            <a:r>
              <a:rPr lang="en-US" dirty="0"/>
              <a:t>O</a:t>
            </a:r>
            <a:r>
              <a:rPr lang="en-US" dirty="0" smtClean="0"/>
              <a:t>rganization</a:t>
            </a:r>
            <a:endParaRPr lang="de-AT" dirty="0"/>
          </a:p>
        </p:txBody>
      </p:sp>
      <p:sp>
        <p:nvSpPr>
          <p:cNvPr id="3" name="Textplatzhalter 2"/>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41520027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extShape 2"/>
          <p:cNvSpPr txBox="1"/>
          <p:nvPr/>
        </p:nvSpPr>
        <p:spPr>
          <a:xfrm>
            <a:off x="3845223" y="2237062"/>
            <a:ext cx="4456620" cy="955717"/>
          </a:xfrm>
          <a:prstGeom prst="rect">
            <a:avLst/>
          </a:prstGeom>
          <a:noFill/>
          <a:ln>
            <a:noFill/>
          </a:ln>
        </p:spPr>
        <p:txBody>
          <a:bodyPr lIns="90000" tIns="45000" rIns="90000" bIns="45000"/>
          <a:lstStyle/>
          <a:p>
            <a:r>
              <a:rPr lang="en-US" sz="2400" b="0" strike="noStrike" spc="-1" dirty="0">
                <a:solidFill>
                  <a:srgbClr val="000000"/>
                </a:solidFill>
                <a:uFill>
                  <a:solidFill>
                    <a:srgbClr val="FFFFFF"/>
                  </a:solidFill>
                </a:uFill>
              </a:rPr>
              <a:t>Deployment and iteration speed</a:t>
            </a:r>
          </a:p>
        </p:txBody>
      </p:sp>
      <p:sp>
        <p:nvSpPr>
          <p:cNvPr id="227" name="TextShape 3"/>
          <p:cNvSpPr txBox="1"/>
          <p:nvPr/>
        </p:nvSpPr>
        <p:spPr>
          <a:xfrm>
            <a:off x="3845222" y="3746776"/>
            <a:ext cx="3304767" cy="462670"/>
          </a:xfrm>
          <a:prstGeom prst="rect">
            <a:avLst/>
          </a:prstGeom>
          <a:noFill/>
          <a:ln>
            <a:noFill/>
          </a:ln>
        </p:spPr>
        <p:txBody>
          <a:bodyPr lIns="90000" tIns="45000" rIns="90000" bIns="45000"/>
          <a:lstStyle/>
          <a:p>
            <a:r>
              <a:rPr lang="en-US" sz="2400" b="0" strike="noStrike" spc="-1" dirty="0">
                <a:solidFill>
                  <a:srgbClr val="000000"/>
                </a:solidFill>
                <a:uFill>
                  <a:solidFill>
                    <a:srgbClr val="FFFFFF"/>
                  </a:solidFill>
                </a:uFill>
              </a:rPr>
              <a:t>Break down silos</a:t>
            </a:r>
          </a:p>
        </p:txBody>
      </p:sp>
      <p:sp>
        <p:nvSpPr>
          <p:cNvPr id="228" name="TextShape 4"/>
          <p:cNvSpPr txBox="1"/>
          <p:nvPr/>
        </p:nvSpPr>
        <p:spPr>
          <a:xfrm>
            <a:off x="3025650" y="4845608"/>
            <a:ext cx="3188632" cy="763213"/>
          </a:xfrm>
          <a:prstGeom prst="rect">
            <a:avLst/>
          </a:prstGeom>
          <a:noFill/>
          <a:ln>
            <a:noFill/>
          </a:ln>
        </p:spPr>
        <p:txBody>
          <a:bodyPr lIns="90000" tIns="45000" rIns="90000" bIns="45000"/>
          <a:lstStyle/>
          <a:p>
            <a:r>
              <a:rPr lang="en-US" sz="2400" b="0" strike="noStrike" spc="-1" dirty="0">
                <a:solidFill>
                  <a:srgbClr val="000000"/>
                </a:solidFill>
                <a:uFill>
                  <a:solidFill>
                    <a:srgbClr val="FFFFFF"/>
                  </a:solidFill>
                </a:uFill>
              </a:rPr>
              <a:t>More reliable and</a:t>
            </a:r>
          </a:p>
          <a:p>
            <a:r>
              <a:rPr lang="en-US" sz="2400" b="0" strike="noStrike" spc="-1" dirty="0">
                <a:solidFill>
                  <a:srgbClr val="000000"/>
                </a:solidFill>
                <a:uFill>
                  <a:solidFill>
                    <a:srgbClr val="FFFFFF"/>
                  </a:solidFill>
                </a:uFill>
              </a:rPr>
              <a:t>robust </a:t>
            </a:r>
            <a:r>
              <a:rPr lang="en-US" sz="2400" b="0" strike="noStrike" spc="-1" dirty="0" smtClean="0">
                <a:solidFill>
                  <a:srgbClr val="000000"/>
                </a:solidFill>
                <a:uFill>
                  <a:solidFill>
                    <a:srgbClr val="FFFFFF"/>
                  </a:solidFill>
                </a:uFill>
              </a:rPr>
              <a:t>system</a:t>
            </a:r>
          </a:p>
        </p:txBody>
      </p:sp>
      <p:sp>
        <p:nvSpPr>
          <p:cNvPr id="229" name="TextShape 5"/>
          <p:cNvSpPr txBox="1"/>
          <p:nvPr/>
        </p:nvSpPr>
        <p:spPr>
          <a:xfrm>
            <a:off x="5130153" y="5852654"/>
            <a:ext cx="4229100" cy="865198"/>
          </a:xfrm>
          <a:prstGeom prst="rect">
            <a:avLst/>
          </a:prstGeom>
          <a:noFill/>
          <a:ln>
            <a:noFill/>
          </a:ln>
        </p:spPr>
        <p:txBody>
          <a:bodyPr lIns="90000" tIns="45000" rIns="90000" bIns="45000"/>
          <a:lstStyle/>
          <a:p>
            <a:r>
              <a:rPr lang="en-US" sz="2400" b="0" strike="noStrike" spc="-1" dirty="0">
                <a:solidFill>
                  <a:srgbClr val="000000"/>
                </a:solidFill>
                <a:uFill>
                  <a:solidFill>
                    <a:srgbClr val="FFFFFF"/>
                  </a:solidFill>
                </a:uFill>
              </a:rPr>
              <a:t>Engage </a:t>
            </a:r>
            <a:r>
              <a:rPr lang="en-US" sz="2400" b="0" strike="noStrike" spc="-1" dirty="0" smtClean="0">
                <a:solidFill>
                  <a:srgbClr val="000000"/>
                </a:solidFill>
                <a:uFill>
                  <a:solidFill>
                    <a:srgbClr val="FFFFFF"/>
                  </a:solidFill>
                </a:uFill>
              </a:rPr>
              <a:t>entire company in </a:t>
            </a:r>
            <a:r>
              <a:rPr lang="en-US" sz="2400" b="0" strike="noStrike" spc="-1" dirty="0">
                <a:solidFill>
                  <a:srgbClr val="000000"/>
                </a:solidFill>
                <a:uFill>
                  <a:solidFill>
                    <a:srgbClr val="FFFFFF"/>
                  </a:solidFill>
                </a:uFill>
              </a:rPr>
              <a:t>the transition</a:t>
            </a:r>
          </a:p>
        </p:txBody>
      </p:sp>
      <p:sp>
        <p:nvSpPr>
          <p:cNvPr id="2" name="TextBox 1"/>
          <p:cNvSpPr txBox="1"/>
          <p:nvPr/>
        </p:nvSpPr>
        <p:spPr>
          <a:xfrm>
            <a:off x="537468" y="5762033"/>
            <a:ext cx="2158989" cy="461665"/>
          </a:xfrm>
          <a:prstGeom prst="rect">
            <a:avLst/>
          </a:prstGeom>
          <a:noFill/>
        </p:spPr>
        <p:txBody>
          <a:bodyPr wrap="none" rtlCol="0">
            <a:spAutoFit/>
          </a:bodyPr>
          <a:lstStyle/>
          <a:p>
            <a:r>
              <a:rPr lang="de-DE" sz="2400" spc="-1" dirty="0">
                <a:solidFill>
                  <a:srgbClr val="000000"/>
                </a:solidFill>
                <a:uFill>
                  <a:solidFill>
                    <a:srgbClr val="FFFFFF"/>
                  </a:solidFill>
                </a:uFill>
              </a:rPr>
              <a:t>Smaller </a:t>
            </a:r>
            <a:r>
              <a:rPr lang="de-DE" sz="2400" spc="-1" dirty="0" smtClean="0">
                <a:solidFill>
                  <a:srgbClr val="000000"/>
                </a:solidFill>
                <a:uFill>
                  <a:solidFill>
                    <a:srgbClr val="FFFFFF"/>
                  </a:solidFill>
                </a:uFill>
              </a:rPr>
              <a:t>batches</a:t>
            </a:r>
            <a:endParaRPr lang="en-US" sz="2400" spc="-1" dirty="0">
              <a:solidFill>
                <a:srgbClr val="000000"/>
              </a:solidFill>
              <a:uFill>
                <a:solidFill>
                  <a:srgbClr val="FFFFFF"/>
                </a:solidFill>
              </a:uFill>
            </a:endParaRPr>
          </a:p>
        </p:txBody>
      </p:sp>
      <p:pic>
        <p:nvPicPr>
          <p:cNvPr id="8194" name="Picture 2" descr="C:\Users\pferak\Dropbox\presentations\innovationgames_agiletour\gu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297" y="1987826"/>
            <a:ext cx="1709737" cy="175895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8195" name="Picture 3" descr="C:\Users\pferak\Dropbox\presentations\innovationgames_agiletour\arrow-u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1290" y="1878411"/>
            <a:ext cx="284162" cy="106362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8196" name="Picture 4" descr="C:\Users\pferak\Dropbox\presentations\innovationgames_agiletour\component-bi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91" y="5042126"/>
            <a:ext cx="675655" cy="6350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8197" name="Picture 5" descr="C:\Users\pferak\Dropbox\presentations\innovationgames_agiletour\component-middl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8356" y="5042126"/>
            <a:ext cx="314325" cy="3175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2" name="Picture 5" descr="C:\Users\pferak\Dropbox\presentations\innovationgames_agiletour\component-middl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7017" y="5359626"/>
            <a:ext cx="314325" cy="3175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8198" name="Picture 6" descr="C:\Users\pferak\Dropbox\presentations\innovationgames_agiletour\component-smal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19695" y="5438956"/>
            <a:ext cx="146050" cy="13652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4" name="Picture 6" descr="C:\Users\pferak\Dropbox\presentations\innovationgames_agiletour\component-smal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19695" y="5280208"/>
            <a:ext cx="146050" cy="13652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5" name="Picture 6" descr="C:\Users\pferak\Dropbox\presentations\innovationgames_agiletour\component-smal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19695" y="5121458"/>
            <a:ext cx="146050" cy="13652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8199" name="Picture 7" descr="C:\Users\pferak\Dropbox\presentations\innovationgames_agiletour\hand-lef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80026" y="4890943"/>
            <a:ext cx="969963" cy="97155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8201" name="Picture 9" descr="C:\Users\pferak\Dropbox\presentations\innovationgames_agiletour\hand-righ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31881" y="4902108"/>
            <a:ext cx="969962" cy="97155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8202" name="Picture 10" descr="C:\Users\pferak\Dropbox\presentations\innovationgames_agiletour\sil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65053" y="3615935"/>
            <a:ext cx="79375" cy="738187"/>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0" name="Picture 10" descr="C:\Users\pferak\Dropbox\presentations\innovationgames_agiletour\sil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13125" y="3615934"/>
            <a:ext cx="79375" cy="738187"/>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1" name="Picture 10" descr="C:\Users\pferak\Dropbox\presentations\innovationgames_agiletour\sil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72434" y="3615933"/>
            <a:ext cx="79375" cy="738187"/>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8203" name="Picture 11" descr="C:\Users\pferak\Dropbox\presentations\innovationgames_agiletour\team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04740" y="3658716"/>
            <a:ext cx="580230" cy="605358"/>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8204" name="Picture 12" descr="C:\Users\pferak\Dropbox\presentations\innovationgames_agiletour\team3.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92500" y="3717081"/>
            <a:ext cx="575551" cy="546993"/>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8205" name="Picture 13" descr="C:\Users\pferak\Dropbox\presentations\innovationgames_agiletour\devops.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244428" y="4256904"/>
            <a:ext cx="1219200" cy="5334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24"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AT" dirty="0" smtClean="0"/>
              <a:t>Through more focus on Agile</a:t>
            </a:r>
            <a:endParaRPr lang="de-AT" dirty="0"/>
          </a:p>
        </p:txBody>
      </p:sp>
      <p:pic>
        <p:nvPicPr>
          <p:cNvPr id="26" name="Picture 2" descr="C:\Users\pferak\Dropbox\presentations\innovationgames_agiletour\sil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2700000">
            <a:off x="1194495" y="5278202"/>
            <a:ext cx="40645" cy="3780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7" name="Picture 2" descr="C:\Users\pferak\Dropbox\presentations\innovationgames_agiletour\sil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8900000">
            <a:off x="1194320" y="5035199"/>
            <a:ext cx="40645" cy="3780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8" name="Picture 2" descr="C:\Users\pferak\Dropbox\presentations\innovationgames_agiletour\sil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2700000">
            <a:off x="1947361" y="5278202"/>
            <a:ext cx="40645" cy="3780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9" name="Picture 2" descr="C:\Users\pferak\Dropbox\presentations\innovationgames_agiletour\sil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8900000">
            <a:off x="1947186" y="5035199"/>
            <a:ext cx="40645" cy="3780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7597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Shape 1"/>
          <p:cNvSpPr txBox="1"/>
          <p:nvPr/>
        </p:nvSpPr>
        <p:spPr>
          <a:xfrm>
            <a:off x="551445" y="3542522"/>
            <a:ext cx="1904324" cy="332548"/>
          </a:xfrm>
          <a:prstGeom prst="rect">
            <a:avLst/>
          </a:prstGeom>
          <a:noFill/>
          <a:ln>
            <a:noFill/>
          </a:ln>
        </p:spPr>
        <p:txBody>
          <a:bodyPr lIns="90000" tIns="45000" rIns="90000" bIns="45000"/>
          <a:lstStyle/>
          <a:p>
            <a:pPr algn="ctr"/>
            <a:r>
              <a:rPr lang="en-US" sz="2000" b="0" i="1" strike="noStrike" spc="-1" dirty="0">
                <a:solidFill>
                  <a:srgbClr val="000000"/>
                </a:solidFill>
                <a:uFill>
                  <a:solidFill>
                    <a:srgbClr val="FFFFFF"/>
                  </a:solidFill>
                </a:uFill>
              </a:rPr>
              <a:t>Luke </a:t>
            </a:r>
            <a:r>
              <a:rPr lang="en-US" sz="2000" b="0" i="1" strike="noStrike" spc="-1" dirty="0" err="1" smtClean="0">
                <a:solidFill>
                  <a:srgbClr val="000000"/>
                </a:solidFill>
                <a:uFill>
                  <a:solidFill>
                    <a:srgbClr val="FFFFFF"/>
                  </a:solidFill>
                </a:uFill>
              </a:rPr>
              <a:t>Hohmann</a:t>
            </a:r>
            <a:endParaRPr lang="en-US" sz="2000" b="0" i="1" strike="noStrike" spc="-1" dirty="0">
              <a:solidFill>
                <a:srgbClr val="000000"/>
              </a:solidFill>
              <a:uFill>
                <a:solidFill>
                  <a:srgbClr val="FFFFFF"/>
                </a:solidFill>
              </a:uFill>
            </a:endParaRPr>
          </a:p>
        </p:txBody>
      </p:sp>
      <p:sp>
        <p:nvSpPr>
          <p:cNvPr id="232" name="TextShape 3"/>
          <p:cNvSpPr txBox="1"/>
          <p:nvPr/>
        </p:nvSpPr>
        <p:spPr>
          <a:xfrm>
            <a:off x="551444" y="4187528"/>
            <a:ext cx="8041111" cy="2369389"/>
          </a:xfrm>
          <a:prstGeom prst="rect">
            <a:avLst/>
          </a:prstGeom>
          <a:noFill/>
          <a:ln>
            <a:noFill/>
          </a:ln>
        </p:spPr>
        <p:txBody>
          <a:bodyPr lIns="90000" tIns="45000" rIns="90000" bIns="45000"/>
          <a:lstStyle/>
          <a:p>
            <a:pPr marL="136525" indent="-125413">
              <a:lnSpc>
                <a:spcPct val="120000"/>
              </a:lnSpc>
            </a:pPr>
            <a:r>
              <a:rPr lang="en-US" sz="2400" b="0" strike="noStrike" spc="-1" dirty="0" smtClean="0">
                <a:solidFill>
                  <a:srgbClr val="000000"/>
                </a:solidFill>
                <a:uFill>
                  <a:solidFill>
                    <a:srgbClr val="FFFFFF"/>
                  </a:solidFill>
                </a:uFill>
              </a:rPr>
              <a:t>“Traditional </a:t>
            </a:r>
            <a:r>
              <a:rPr lang="en-US" sz="2400" b="0" strike="noStrike" spc="-1" dirty="0">
                <a:solidFill>
                  <a:srgbClr val="000000"/>
                </a:solidFill>
                <a:uFill>
                  <a:solidFill>
                    <a:srgbClr val="FFFFFF"/>
                  </a:solidFill>
                </a:uFill>
              </a:rPr>
              <a:t>retrospectives focus on a </a:t>
            </a:r>
            <a:r>
              <a:rPr lang="en-US" sz="2400" b="1" strike="noStrike" spc="-1" dirty="0">
                <a:solidFill>
                  <a:srgbClr val="000000"/>
                </a:solidFill>
                <a:uFill>
                  <a:solidFill>
                    <a:srgbClr val="FFFFFF"/>
                  </a:solidFill>
                </a:uFill>
              </a:rPr>
              <a:t>single co-located </a:t>
            </a:r>
            <a:r>
              <a:rPr lang="en-US" sz="2400" b="1" strike="noStrike" spc="-1" dirty="0" smtClean="0">
                <a:solidFill>
                  <a:srgbClr val="000000"/>
                </a:solidFill>
                <a:uFill>
                  <a:solidFill>
                    <a:srgbClr val="FFFFFF"/>
                  </a:solidFill>
                </a:uFill>
              </a:rPr>
              <a:t>team</a:t>
            </a:r>
            <a:r>
              <a:rPr lang="en-US" sz="2400" b="0" strike="noStrike" spc="-1" dirty="0" smtClean="0">
                <a:solidFill>
                  <a:srgbClr val="000000"/>
                </a:solidFill>
                <a:uFill>
                  <a:solidFill>
                    <a:srgbClr val="FFFFFF"/>
                  </a:solidFill>
                </a:uFill>
              </a:rPr>
              <a:t>. They </a:t>
            </a:r>
            <a:r>
              <a:rPr lang="en-US" sz="2400" b="0" strike="noStrike" spc="-1" dirty="0">
                <a:solidFill>
                  <a:srgbClr val="000000"/>
                </a:solidFill>
                <a:uFill>
                  <a:solidFill>
                    <a:srgbClr val="FFFFFF"/>
                  </a:solidFill>
                </a:uFill>
              </a:rPr>
              <a:t>can produce results that </a:t>
            </a:r>
            <a:r>
              <a:rPr lang="en-US" sz="2400" b="1" strike="noStrike" spc="-1" dirty="0">
                <a:solidFill>
                  <a:srgbClr val="000000"/>
                </a:solidFill>
                <a:uFill>
                  <a:solidFill>
                    <a:srgbClr val="FFFFFF"/>
                  </a:solidFill>
                </a:uFill>
              </a:rPr>
              <a:t>improve the performance of the </a:t>
            </a:r>
            <a:r>
              <a:rPr lang="en-US" sz="2400" b="1" strike="noStrike" spc="-1" dirty="0" smtClean="0">
                <a:solidFill>
                  <a:srgbClr val="000000"/>
                </a:solidFill>
                <a:uFill>
                  <a:solidFill>
                    <a:srgbClr val="FFFFFF"/>
                  </a:solidFill>
                </a:uFill>
              </a:rPr>
              <a:t>team</a:t>
            </a:r>
            <a:r>
              <a:rPr lang="en-US" sz="2400" b="0" strike="noStrike" spc="-1" dirty="0" smtClean="0">
                <a:solidFill>
                  <a:srgbClr val="000000"/>
                </a:solidFill>
                <a:uFill>
                  <a:solidFill>
                    <a:srgbClr val="FFFFFF"/>
                  </a:solidFill>
                </a:uFill>
              </a:rPr>
              <a:t>, but </a:t>
            </a:r>
            <a:r>
              <a:rPr lang="en-US" sz="2400" b="0" strike="noStrike" spc="-1" dirty="0">
                <a:solidFill>
                  <a:srgbClr val="000000"/>
                </a:solidFill>
                <a:uFill>
                  <a:solidFill>
                    <a:srgbClr val="FFFFFF"/>
                  </a:solidFill>
                </a:uFill>
              </a:rPr>
              <a:t>often </a:t>
            </a:r>
            <a:r>
              <a:rPr lang="en-US" sz="2400" b="1" strike="noStrike" spc="-1" dirty="0">
                <a:solidFill>
                  <a:srgbClr val="000000"/>
                </a:solidFill>
                <a:uFill>
                  <a:solidFill>
                    <a:srgbClr val="FFFFFF"/>
                  </a:solidFill>
                </a:uFill>
              </a:rPr>
              <a:t>fail to address the needs of the enterprise </a:t>
            </a:r>
            <a:r>
              <a:rPr lang="en-US" sz="2400" b="0" strike="noStrike" spc="-1" dirty="0">
                <a:solidFill>
                  <a:srgbClr val="000000"/>
                </a:solidFill>
                <a:uFill>
                  <a:solidFill>
                    <a:srgbClr val="FFFFFF"/>
                  </a:solidFill>
                </a:uFill>
              </a:rPr>
              <a:t>– the </a:t>
            </a:r>
            <a:r>
              <a:rPr lang="en-US" sz="2400" b="0" strike="noStrike" spc="-1" dirty="0" smtClean="0">
                <a:solidFill>
                  <a:srgbClr val="000000"/>
                </a:solidFill>
                <a:uFill>
                  <a:solidFill>
                    <a:srgbClr val="FFFFFF"/>
                  </a:solidFill>
                </a:uFill>
              </a:rPr>
              <a:t>issues affecting </a:t>
            </a:r>
            <a:r>
              <a:rPr lang="en-US" sz="2400" b="0" strike="noStrike" spc="-1" dirty="0">
                <a:solidFill>
                  <a:srgbClr val="000000"/>
                </a:solidFill>
                <a:uFill>
                  <a:solidFill>
                    <a:srgbClr val="FFFFFF"/>
                  </a:solidFill>
                </a:uFill>
              </a:rPr>
              <a:t>multiple teams or beyond the scope of control of and single team</a:t>
            </a:r>
            <a:r>
              <a:rPr lang="en-US" sz="2400" b="0" strike="noStrike" spc="-1" dirty="0" smtClean="0">
                <a:solidFill>
                  <a:srgbClr val="000000"/>
                </a:solidFill>
                <a:uFill>
                  <a:solidFill>
                    <a:srgbClr val="FFFFFF"/>
                  </a:solidFill>
                </a:uFill>
              </a:rPr>
              <a:t>.“</a:t>
            </a:r>
            <a:endParaRPr lang="en-US" sz="2400" b="0" strike="noStrike" spc="-1" dirty="0">
              <a:solidFill>
                <a:srgbClr val="000000"/>
              </a:solidFill>
              <a:uFill>
                <a:solidFill>
                  <a:srgbClr val="FFFFFF"/>
                </a:solidFill>
              </a:uFill>
            </a:endParaRPr>
          </a:p>
        </p:txBody>
      </p:sp>
      <p:pic>
        <p:nvPicPr>
          <p:cNvPr id="9218" name="Picture 2" descr="C:\Users\pferak\Dropbox\presentations\innovationgames_agiletour\luk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4657" y="1825121"/>
            <a:ext cx="977900" cy="1706562"/>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7" name="Bild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4565" y="1519195"/>
            <a:ext cx="1217554" cy="987799"/>
          </a:xfrm>
          <a:prstGeom prst="rect">
            <a:avLst/>
          </a:prstGeom>
          <a:effectLst>
            <a:outerShdw blurRad="50800" dist="38100" dir="5400000" algn="t" rotWithShape="0">
              <a:schemeClr val="bg1">
                <a:lumMod val="50000"/>
                <a:alpha val="40000"/>
              </a:schemeClr>
            </a:outerShdw>
          </a:effectLst>
        </p:spPr>
      </p:pic>
      <p:pic>
        <p:nvPicPr>
          <p:cNvPr id="9" name="Bild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3638" y="2678402"/>
            <a:ext cx="939408" cy="1337718"/>
          </a:xfrm>
          <a:prstGeom prst="rect">
            <a:avLst/>
          </a:prstGeom>
          <a:effectLst>
            <a:outerShdw blurRad="50800" dist="38100" dir="5400000" algn="t" rotWithShape="0">
              <a:schemeClr val="bg1">
                <a:lumMod val="50000"/>
                <a:alpha val="40000"/>
              </a:schemeClr>
            </a:outerShdw>
          </a:effectLst>
        </p:spPr>
      </p:pic>
      <p:sp>
        <p:nvSpPr>
          <p:cNvPr id="10"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AT" dirty="0" smtClean="0"/>
              <a:t>And new ideas</a:t>
            </a:r>
            <a:endParaRPr lang="de-AT" dirty="0"/>
          </a:p>
        </p:txBody>
      </p:sp>
      <p:pic>
        <p:nvPicPr>
          <p:cNvPr id="11" name="Picture 7" descr="C:\Users\pferak\Dropbox\presentations\innovationgames_agiletour\hand-lef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4886" y="2705170"/>
            <a:ext cx="969963" cy="97155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2" name="Picture 9" descr="C:\Users\pferak\Dropbox\presentations\innovationgames_agiletour\hand-righ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16741" y="2716335"/>
            <a:ext cx="969962" cy="97155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050" name="Picture 2" descr="C:\Users\pferak\Dropbox\presentations\innovationgames_agiletour\speedboat-boa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5635" y="1385272"/>
            <a:ext cx="3464041" cy="1713397"/>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2611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628650" y="1996069"/>
            <a:ext cx="7886700" cy="4180894"/>
          </a:xfrm>
        </p:spPr>
        <p:txBody>
          <a:bodyPr>
            <a:normAutofit/>
          </a:bodyPr>
          <a:lstStyle/>
          <a:p>
            <a:pPr marL="0" indent="0">
              <a:lnSpc>
                <a:spcPct val="120000"/>
              </a:lnSpc>
              <a:spcBef>
                <a:spcPts val="0"/>
              </a:spcBef>
              <a:spcAft>
                <a:spcPts val="1200"/>
              </a:spcAft>
              <a:buNone/>
            </a:pPr>
            <a:r>
              <a:rPr lang="en-US" sz="2400" dirty="0" smtClean="0"/>
              <a:t>The </a:t>
            </a:r>
            <a:r>
              <a:rPr lang="en-US" sz="2400" dirty="0" err="1" smtClean="0"/>
              <a:t>bwin</a:t>
            </a:r>
            <a:r>
              <a:rPr lang="en-US" sz="2400" dirty="0" smtClean="0"/>
              <a:t> Software Eco-System</a:t>
            </a:r>
          </a:p>
          <a:p>
            <a:pPr marL="0" indent="0">
              <a:lnSpc>
                <a:spcPct val="120000"/>
              </a:lnSpc>
              <a:spcAft>
                <a:spcPts val="1200"/>
              </a:spcAft>
              <a:buNone/>
            </a:pPr>
            <a:r>
              <a:rPr lang="en-US" sz="2400" dirty="0" smtClean="0"/>
              <a:t>Agile </a:t>
            </a:r>
            <a:r>
              <a:rPr lang="en-US" sz="2400" dirty="0"/>
              <a:t>Product Development at Scale</a:t>
            </a:r>
          </a:p>
          <a:p>
            <a:pPr marL="0" indent="0">
              <a:lnSpc>
                <a:spcPct val="120000"/>
              </a:lnSpc>
              <a:spcAft>
                <a:spcPts val="1200"/>
              </a:spcAft>
              <a:buNone/>
            </a:pPr>
            <a:r>
              <a:rPr lang="en-US" sz="3600" b="1" dirty="0">
                <a:solidFill>
                  <a:srgbClr val="DD2C58"/>
                </a:solidFill>
              </a:rPr>
              <a:t>Problem </a:t>
            </a:r>
            <a:r>
              <a:rPr lang="en-US" sz="3600" b="1" dirty="0" smtClean="0">
                <a:solidFill>
                  <a:srgbClr val="DD2C58"/>
                </a:solidFill>
              </a:rPr>
              <a:t>Solving and Serious Games</a:t>
            </a:r>
            <a:endParaRPr lang="en-US" sz="3600" b="1" dirty="0">
              <a:solidFill>
                <a:srgbClr val="DD2C58"/>
              </a:solidFill>
            </a:endParaRPr>
          </a:p>
          <a:p>
            <a:pPr marL="0" indent="0">
              <a:lnSpc>
                <a:spcPct val="120000"/>
              </a:lnSpc>
              <a:spcAft>
                <a:spcPts val="1200"/>
              </a:spcAft>
              <a:buNone/>
            </a:pPr>
            <a:r>
              <a:rPr lang="en-US" sz="3200" dirty="0" smtClean="0"/>
              <a:t>Innovation Games® at Scale</a:t>
            </a:r>
          </a:p>
        </p:txBody>
      </p:sp>
    </p:spTree>
    <p:extLst>
      <p:ext uri="{BB962C8B-B14F-4D97-AF65-F5344CB8AC3E}">
        <p14:creationId xmlns:p14="http://schemas.microsoft.com/office/powerpoint/2010/main" val="8958056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3888" y="1709739"/>
            <a:ext cx="7886700" cy="3787812"/>
          </a:xfrm>
        </p:spPr>
        <p:txBody>
          <a:bodyPr/>
          <a:lstStyle/>
          <a:p>
            <a:r>
              <a:rPr lang="en-US" dirty="0" smtClean="0"/>
              <a:t>Solving Problems </a:t>
            </a:r>
            <a:br>
              <a:rPr lang="en-US" dirty="0" smtClean="0"/>
            </a:br>
            <a:r>
              <a:rPr lang="en-US" dirty="0" smtClean="0"/>
              <a:t>in Teams</a:t>
            </a:r>
            <a:endParaRPr lang="en-US" dirty="0"/>
          </a:p>
        </p:txBody>
      </p:sp>
      <p:sp>
        <p:nvSpPr>
          <p:cNvPr id="3" name="Textplatzhalter 2"/>
          <p:cNvSpPr>
            <a:spLocks noGrp="1"/>
          </p:cNvSpPr>
          <p:nvPr>
            <p:ph type="body" idx="1"/>
          </p:nvPr>
        </p:nvSpPr>
        <p:spPr/>
        <p:txBody>
          <a:bodyPr/>
          <a:lstStyle/>
          <a:p>
            <a:endParaRPr lang="en-US"/>
          </a:p>
        </p:txBody>
      </p:sp>
      <p:pic>
        <p:nvPicPr>
          <p:cNvPr id="4" name="Bil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6337" y="624225"/>
            <a:ext cx="4020244" cy="2171028"/>
          </a:xfrm>
          <a:prstGeom prst="rect">
            <a:avLst/>
          </a:prstGeom>
          <a:effectLst>
            <a:outerShdw blurRad="50800" dist="38100" dir="5400000" algn="t" rotWithShape="0">
              <a:schemeClr val="bg1">
                <a:lumMod val="50000"/>
                <a:alpha val="40000"/>
              </a:schemeClr>
            </a:outerShdw>
          </a:effectLst>
        </p:spPr>
      </p:pic>
    </p:spTree>
    <p:extLst>
      <p:ext uri="{BB962C8B-B14F-4D97-AF65-F5344CB8AC3E}">
        <p14:creationId xmlns:p14="http://schemas.microsoft.com/office/powerpoint/2010/main" val="262567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solidFill>
                  <a:srgbClr val="DD2C58"/>
                </a:solidFill>
                <a:latin typeface="Limerick Serial Medium" charset="0"/>
                <a:ea typeface="Limerick Serial Medium" charset="0"/>
                <a:cs typeface="Limerick Serial Medium" charset="0"/>
              </a:rPr>
              <a:t>Alex Staenke</a:t>
            </a:r>
            <a:endParaRPr lang="de-AT" dirty="0">
              <a:solidFill>
                <a:srgbClr val="DD2C58"/>
              </a:solidFill>
              <a:latin typeface="Limerick Serial Medium" charset="0"/>
              <a:ea typeface="Limerick Serial Medium" charset="0"/>
              <a:cs typeface="Limerick Serial Medium" charset="0"/>
            </a:endParaRP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2985" y="4107286"/>
            <a:ext cx="3030028" cy="1653505"/>
          </a:xfrm>
          <a:prstGeom prst="rect">
            <a:avLst/>
          </a:prstGeom>
          <a:solidFill>
            <a:srgbClr val="F8F8F8"/>
          </a:solidFill>
        </p:spPr>
      </p:pic>
      <p:pic>
        <p:nvPicPr>
          <p:cNvPr id="10" name="Bild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586" y="558617"/>
            <a:ext cx="2852825" cy="1979512"/>
          </a:xfrm>
          <a:prstGeom prst="rect">
            <a:avLst/>
          </a:prstGeom>
        </p:spPr>
      </p:pic>
      <p:pic>
        <p:nvPicPr>
          <p:cNvPr id="11" name="Bild 10"/>
          <p:cNvPicPr>
            <a:picLocks noChangeAspect="1"/>
          </p:cNvPicPr>
          <p:nvPr/>
        </p:nvPicPr>
        <p:blipFill rotWithShape="1">
          <a:blip r:embed="rId4">
            <a:extLst>
              <a:ext uri="{28A0092B-C50C-407E-A947-70E740481C1C}">
                <a14:useLocalDpi xmlns:a14="http://schemas.microsoft.com/office/drawing/2010/main" val="0"/>
              </a:ext>
            </a:extLst>
          </a:blip>
          <a:srcRect l="11222" t="8540" r="14815" b="20691"/>
          <a:stretch/>
        </p:blipFill>
        <p:spPr>
          <a:xfrm>
            <a:off x="768826" y="3929524"/>
            <a:ext cx="2758269" cy="1831267"/>
          </a:xfrm>
          <a:prstGeom prst="rect">
            <a:avLst/>
          </a:prstGeom>
        </p:spPr>
      </p:pic>
      <p:sp>
        <p:nvSpPr>
          <p:cNvPr id="3" name="Textfeld 2"/>
          <p:cNvSpPr txBox="1"/>
          <p:nvPr/>
        </p:nvSpPr>
        <p:spPr>
          <a:xfrm>
            <a:off x="634919" y="1294179"/>
            <a:ext cx="3299301" cy="461665"/>
          </a:xfrm>
          <a:prstGeom prst="rect">
            <a:avLst/>
          </a:prstGeom>
          <a:noFill/>
        </p:spPr>
        <p:txBody>
          <a:bodyPr wrap="none" rtlCol="0">
            <a:spAutoFit/>
          </a:bodyPr>
          <a:lstStyle/>
          <a:p>
            <a:r>
              <a:rPr lang="de-AT" sz="2400" b="1" dirty="0" smtClean="0">
                <a:latin typeface="Limerick Serial" charset="0"/>
                <a:ea typeface="Limerick Serial" charset="0"/>
                <a:cs typeface="Limerick Serial" charset="0"/>
              </a:rPr>
              <a:t>The Thinking Company</a:t>
            </a:r>
            <a:endParaRPr lang="de-AT" sz="2400" b="1" dirty="0">
              <a:latin typeface="Limerick Serial" charset="0"/>
              <a:ea typeface="Limerick Serial" charset="0"/>
              <a:cs typeface="Limerick Serial" charset="0"/>
            </a:endParaRPr>
          </a:p>
        </p:txBody>
      </p:sp>
      <p:sp>
        <p:nvSpPr>
          <p:cNvPr id="9" name="Textfeld 8"/>
          <p:cNvSpPr txBox="1"/>
          <p:nvPr/>
        </p:nvSpPr>
        <p:spPr>
          <a:xfrm>
            <a:off x="4571999" y="2761774"/>
            <a:ext cx="4572000" cy="707886"/>
          </a:xfrm>
          <a:prstGeom prst="rect">
            <a:avLst/>
          </a:prstGeom>
          <a:noFill/>
        </p:spPr>
        <p:txBody>
          <a:bodyPr wrap="square" rtlCol="0">
            <a:spAutoFit/>
          </a:bodyPr>
          <a:lstStyle/>
          <a:p>
            <a:pPr algn="ctr"/>
            <a:r>
              <a:rPr lang="en-US" sz="2400" b="1" dirty="0" smtClean="0"/>
              <a:t>Effective Collaboration</a:t>
            </a:r>
          </a:p>
          <a:p>
            <a:pPr algn="ctr"/>
            <a:r>
              <a:rPr lang="en-US" sz="1600" dirty="0" smtClean="0"/>
              <a:t>in Projects &amp; Teams</a:t>
            </a:r>
            <a:endParaRPr lang="en-US" sz="1600" dirty="0"/>
          </a:p>
        </p:txBody>
      </p:sp>
      <p:sp>
        <p:nvSpPr>
          <p:cNvPr id="12" name="Textfeld 11"/>
          <p:cNvSpPr txBox="1"/>
          <p:nvPr/>
        </p:nvSpPr>
        <p:spPr>
          <a:xfrm>
            <a:off x="0" y="5873350"/>
            <a:ext cx="4571999" cy="707886"/>
          </a:xfrm>
          <a:prstGeom prst="rect">
            <a:avLst/>
          </a:prstGeom>
          <a:noFill/>
        </p:spPr>
        <p:txBody>
          <a:bodyPr wrap="square" rtlCol="0">
            <a:spAutoFit/>
          </a:bodyPr>
          <a:lstStyle/>
          <a:p>
            <a:pPr algn="ctr"/>
            <a:r>
              <a:rPr lang="en-US" sz="2400" b="1" dirty="0" smtClean="0"/>
              <a:t>Innovation Games</a:t>
            </a:r>
            <a:r>
              <a:rPr lang="en-US" sz="2400" dirty="0" smtClean="0"/>
              <a:t>®</a:t>
            </a:r>
          </a:p>
          <a:p>
            <a:pPr algn="ctr"/>
            <a:r>
              <a:rPr lang="en-US" sz="1600" dirty="0" smtClean="0"/>
              <a:t>Innovation, Market Research, Agile Processes</a:t>
            </a:r>
            <a:endParaRPr lang="en-US" sz="1600" dirty="0"/>
          </a:p>
        </p:txBody>
      </p:sp>
      <p:sp>
        <p:nvSpPr>
          <p:cNvPr id="13" name="Textfeld 12"/>
          <p:cNvSpPr txBox="1"/>
          <p:nvPr/>
        </p:nvSpPr>
        <p:spPr>
          <a:xfrm>
            <a:off x="4571999" y="5873350"/>
            <a:ext cx="4572000" cy="707886"/>
          </a:xfrm>
          <a:prstGeom prst="rect">
            <a:avLst/>
          </a:prstGeom>
          <a:noFill/>
        </p:spPr>
        <p:txBody>
          <a:bodyPr wrap="square" rtlCol="0">
            <a:spAutoFit/>
          </a:bodyPr>
          <a:lstStyle/>
          <a:p>
            <a:pPr algn="ctr"/>
            <a:r>
              <a:rPr lang="en-US" sz="2400" b="1" dirty="0" smtClean="0"/>
              <a:t>Visual Thinking </a:t>
            </a:r>
            <a:r>
              <a:rPr lang="en-US" b="1" dirty="0" smtClean="0"/>
              <a:t/>
            </a:r>
            <a:br>
              <a:rPr lang="en-US" b="1" dirty="0" smtClean="0"/>
            </a:br>
            <a:r>
              <a:rPr lang="en-US" sz="1600" dirty="0" smtClean="0"/>
              <a:t>Communication, Collaboration, Creativity</a:t>
            </a:r>
            <a:endParaRPr lang="en-US" dirty="0"/>
          </a:p>
        </p:txBody>
      </p:sp>
      <p:sp>
        <p:nvSpPr>
          <p:cNvPr id="4" name="Rechteck 3"/>
          <p:cNvSpPr/>
          <p:nvPr/>
        </p:nvSpPr>
        <p:spPr>
          <a:xfrm rot="16200000">
            <a:off x="-527641" y="4912189"/>
            <a:ext cx="1505540" cy="230832"/>
          </a:xfrm>
          <a:prstGeom prst="rect">
            <a:avLst/>
          </a:prstGeom>
        </p:spPr>
        <p:txBody>
          <a:bodyPr wrap="none">
            <a:spAutoFit/>
          </a:bodyPr>
          <a:lstStyle/>
          <a:p>
            <a:r>
              <a:rPr lang="en-US" sz="900" dirty="0">
                <a:solidFill>
                  <a:schemeClr val="bg1">
                    <a:lumMod val="50000"/>
                  </a:schemeClr>
                </a:solidFill>
              </a:rPr>
              <a:t>icons by Zlatko </a:t>
            </a:r>
            <a:r>
              <a:rPr lang="en-US" sz="900" dirty="0" err="1">
                <a:solidFill>
                  <a:schemeClr val="bg1">
                    <a:lumMod val="50000"/>
                  </a:schemeClr>
                </a:solidFill>
              </a:rPr>
              <a:t>Najdenovski</a:t>
            </a:r>
            <a:r>
              <a:rPr lang="en-US" sz="900" dirty="0">
                <a:solidFill>
                  <a:schemeClr val="bg1">
                    <a:lumMod val="50000"/>
                  </a:schemeClr>
                </a:solidFill>
              </a:rPr>
              <a:t> </a:t>
            </a:r>
          </a:p>
        </p:txBody>
      </p:sp>
      <p:grpSp>
        <p:nvGrpSpPr>
          <p:cNvPr id="17" name="Gruppierung 16"/>
          <p:cNvGrpSpPr/>
          <p:nvPr/>
        </p:nvGrpSpPr>
        <p:grpSpPr>
          <a:xfrm>
            <a:off x="3176452" y="2463757"/>
            <a:ext cx="757768" cy="757853"/>
            <a:chOff x="736401" y="2742585"/>
            <a:chExt cx="757768" cy="757853"/>
          </a:xfrm>
        </p:grpSpPr>
        <p:pic>
          <p:nvPicPr>
            <p:cNvPr id="5" name="Bild 4"/>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736401" y="2752000"/>
              <a:ext cx="360000" cy="360000"/>
            </a:xfrm>
            <a:prstGeom prst="rect">
              <a:avLst/>
            </a:prstGeom>
          </p:spPr>
        </p:pic>
        <p:pic>
          <p:nvPicPr>
            <p:cNvPr id="6" name="Bild 5"/>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736401" y="3137030"/>
              <a:ext cx="360000" cy="360000"/>
            </a:xfrm>
            <a:prstGeom prst="rect">
              <a:avLst/>
            </a:prstGeom>
          </p:spPr>
        </p:pic>
        <p:pic>
          <p:nvPicPr>
            <p:cNvPr id="14" name="Bild 13"/>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1134169" y="2742585"/>
              <a:ext cx="360000" cy="360000"/>
            </a:xfrm>
            <a:prstGeom prst="rect">
              <a:avLst/>
            </a:prstGeom>
          </p:spPr>
        </p:pic>
        <p:pic>
          <p:nvPicPr>
            <p:cNvPr id="15" name="Bild 14"/>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1134169" y="3140438"/>
              <a:ext cx="360000" cy="360000"/>
            </a:xfrm>
            <a:prstGeom prst="rect">
              <a:avLst/>
            </a:prstGeom>
          </p:spPr>
        </p:pic>
      </p:grpSp>
      <p:sp>
        <p:nvSpPr>
          <p:cNvPr id="16" name="Textfeld 15"/>
          <p:cNvSpPr txBox="1"/>
          <p:nvPr/>
        </p:nvSpPr>
        <p:spPr>
          <a:xfrm>
            <a:off x="704394" y="2619742"/>
            <a:ext cx="2188548" cy="369332"/>
          </a:xfrm>
          <a:prstGeom prst="rect">
            <a:avLst/>
          </a:prstGeom>
          <a:noFill/>
        </p:spPr>
        <p:txBody>
          <a:bodyPr wrap="none" rtlCol="0">
            <a:spAutoFit/>
          </a:bodyPr>
          <a:lstStyle/>
          <a:p>
            <a:r>
              <a:rPr lang="de-AT" dirty="0">
                <a:latin typeface="Limerick Serial Medium" charset="0"/>
                <a:ea typeface="Limerick Serial Medium" charset="0"/>
                <a:cs typeface="Limerick Serial Medium" charset="0"/>
              </a:rPr>
              <a:t>t</a:t>
            </a:r>
            <a:r>
              <a:rPr lang="de-AT" dirty="0" smtClean="0">
                <a:latin typeface="Limerick Serial Medium" charset="0"/>
                <a:ea typeface="Limerick Serial Medium" charset="0"/>
                <a:cs typeface="Limerick Serial Medium" charset="0"/>
              </a:rPr>
              <a:t>hinking-company.at</a:t>
            </a:r>
            <a:endParaRPr lang="de-AT" dirty="0">
              <a:latin typeface="Limerick Serial Medium" charset="0"/>
              <a:ea typeface="Limerick Serial Medium" charset="0"/>
              <a:cs typeface="Limerick Serial Medium" charset="0"/>
            </a:endParaRPr>
          </a:p>
        </p:txBody>
      </p:sp>
    </p:spTree>
    <p:extLst>
      <p:ext uri="{BB962C8B-B14F-4D97-AF65-F5344CB8AC3E}">
        <p14:creationId xmlns:p14="http://schemas.microsoft.com/office/powerpoint/2010/main" val="18644059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Challenges During </a:t>
            </a:r>
            <a:r>
              <a:rPr lang="en-US" dirty="0"/>
              <a:t>D</a:t>
            </a:r>
            <a:r>
              <a:rPr lang="en-US" dirty="0" smtClean="0"/>
              <a:t>evelopment</a:t>
            </a:r>
            <a:endParaRPr lang="en-US" dirty="0"/>
          </a:p>
        </p:txBody>
      </p:sp>
      <p:sp>
        <p:nvSpPr>
          <p:cNvPr id="3" name="Inhaltsplatzhalter 2"/>
          <p:cNvSpPr>
            <a:spLocks noGrp="1"/>
          </p:cNvSpPr>
          <p:nvPr>
            <p:ph idx="1"/>
          </p:nvPr>
        </p:nvSpPr>
        <p:spPr/>
        <p:txBody>
          <a:bodyPr>
            <a:normAutofit/>
          </a:bodyPr>
          <a:lstStyle/>
          <a:p>
            <a:pPr marL="0" indent="0">
              <a:lnSpc>
                <a:spcPct val="120000"/>
              </a:lnSpc>
              <a:buNone/>
            </a:pPr>
            <a:r>
              <a:rPr lang="en-US" dirty="0" smtClean="0"/>
              <a:t>In every phase of the development cycle we are confronted with different challenges:</a:t>
            </a:r>
          </a:p>
          <a:p>
            <a:pPr>
              <a:lnSpc>
                <a:spcPct val="120000"/>
              </a:lnSpc>
            </a:pPr>
            <a:r>
              <a:rPr lang="en-US" dirty="0" smtClean="0"/>
              <a:t>Find the right </a:t>
            </a:r>
            <a:r>
              <a:rPr lang="en-US" b="1" dirty="0" smtClean="0"/>
              <a:t>vision</a:t>
            </a:r>
            <a:r>
              <a:rPr lang="en-US" dirty="0" smtClean="0"/>
              <a:t> &amp; </a:t>
            </a:r>
            <a:r>
              <a:rPr lang="en-US" b="1" dirty="0" smtClean="0"/>
              <a:t>strategy</a:t>
            </a:r>
          </a:p>
          <a:p>
            <a:pPr>
              <a:lnSpc>
                <a:spcPct val="120000"/>
              </a:lnSpc>
            </a:pPr>
            <a:r>
              <a:rPr lang="en-US" dirty="0" smtClean="0"/>
              <a:t>Create a good </a:t>
            </a:r>
            <a:r>
              <a:rPr lang="en-US" b="1" dirty="0" smtClean="0"/>
              <a:t>roadmap</a:t>
            </a:r>
          </a:p>
          <a:p>
            <a:pPr>
              <a:lnSpc>
                <a:spcPct val="120000"/>
              </a:lnSpc>
            </a:pPr>
            <a:r>
              <a:rPr lang="en-US" dirty="0" smtClean="0"/>
              <a:t>Understand what the </a:t>
            </a:r>
            <a:r>
              <a:rPr lang="en-US" b="1" dirty="0" smtClean="0"/>
              <a:t>customer</a:t>
            </a:r>
            <a:r>
              <a:rPr lang="en-US" dirty="0" smtClean="0"/>
              <a:t> </a:t>
            </a:r>
            <a:r>
              <a:rPr lang="en-US" b="1" dirty="0" smtClean="0"/>
              <a:t>needs</a:t>
            </a:r>
          </a:p>
          <a:p>
            <a:pPr>
              <a:lnSpc>
                <a:spcPct val="120000"/>
              </a:lnSpc>
            </a:pPr>
            <a:r>
              <a:rPr lang="en-US" b="1" dirty="0" smtClean="0"/>
              <a:t>Define</a:t>
            </a:r>
            <a:r>
              <a:rPr lang="en-US" dirty="0" smtClean="0"/>
              <a:t> </a:t>
            </a:r>
            <a:r>
              <a:rPr lang="en-US" b="1" dirty="0"/>
              <a:t>r</a:t>
            </a:r>
            <a:r>
              <a:rPr lang="en-US" b="1" dirty="0" smtClean="0"/>
              <a:t>equirements</a:t>
            </a:r>
            <a:r>
              <a:rPr lang="en-US" dirty="0" smtClean="0"/>
              <a:t> &amp; create </a:t>
            </a:r>
            <a:r>
              <a:rPr lang="en-US" dirty="0"/>
              <a:t>u</a:t>
            </a:r>
            <a:r>
              <a:rPr lang="en-US" dirty="0" smtClean="0"/>
              <a:t>ser </a:t>
            </a:r>
            <a:r>
              <a:rPr lang="en-US" dirty="0"/>
              <a:t>s</a:t>
            </a:r>
            <a:r>
              <a:rPr lang="en-US" dirty="0" smtClean="0"/>
              <a:t>tories</a:t>
            </a:r>
          </a:p>
          <a:p>
            <a:pPr>
              <a:lnSpc>
                <a:spcPct val="120000"/>
              </a:lnSpc>
            </a:pPr>
            <a:r>
              <a:rPr lang="en-US" b="1" dirty="0" smtClean="0"/>
              <a:t>Prioritize</a:t>
            </a:r>
            <a:r>
              <a:rPr lang="en-US" dirty="0" smtClean="0"/>
              <a:t> </a:t>
            </a:r>
            <a:r>
              <a:rPr lang="en-US" b="1" dirty="0" smtClean="0"/>
              <a:t>features</a:t>
            </a:r>
          </a:p>
        </p:txBody>
      </p:sp>
    </p:spTree>
    <p:extLst>
      <p:ext uri="{BB962C8B-B14F-4D97-AF65-F5344CB8AC3E}">
        <p14:creationId xmlns:p14="http://schemas.microsoft.com/office/powerpoint/2010/main" val="6843521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187147" y="2555654"/>
            <a:ext cx="6179922" cy="1642257"/>
          </a:xfrm>
        </p:spPr>
        <p:txBody>
          <a:bodyPr>
            <a:normAutofit fontScale="90000"/>
          </a:bodyPr>
          <a:lstStyle/>
          <a:p>
            <a:r>
              <a:rPr lang="en-US" b="1" dirty="0" smtClean="0">
                <a:solidFill>
                  <a:srgbClr val="DD2C58"/>
                </a:solidFill>
              </a:rPr>
              <a:t>Software</a:t>
            </a:r>
            <a:r>
              <a:rPr lang="en-US" b="1" dirty="0" smtClean="0"/>
              <a:t> </a:t>
            </a:r>
            <a:r>
              <a:rPr lang="en-US" b="1" dirty="0" smtClean="0">
                <a:solidFill>
                  <a:schemeClr val="accent1">
                    <a:lumMod val="75000"/>
                  </a:schemeClr>
                </a:solidFill>
              </a:rPr>
              <a:t>Development</a:t>
            </a:r>
            <a:r>
              <a:rPr lang="en-US" b="1" dirty="0" smtClean="0"/>
              <a:t/>
            </a:r>
            <a:br>
              <a:rPr lang="en-US" b="1" dirty="0" smtClean="0"/>
            </a:br>
            <a:r>
              <a:rPr lang="en-US" b="1" dirty="0" smtClean="0"/>
              <a:t/>
            </a:r>
            <a:br>
              <a:rPr lang="en-US" b="1" dirty="0" smtClean="0"/>
            </a:br>
            <a:r>
              <a:rPr lang="en-US" b="1" dirty="0" smtClean="0">
                <a:solidFill>
                  <a:srgbClr val="DD2C58"/>
                </a:solidFill>
              </a:rPr>
              <a:t>Problem</a:t>
            </a:r>
            <a:r>
              <a:rPr lang="en-US" b="1" dirty="0" smtClean="0"/>
              <a:t>  </a:t>
            </a:r>
            <a:r>
              <a:rPr lang="en-US" b="1" dirty="0" smtClean="0">
                <a:solidFill>
                  <a:schemeClr val="accent1">
                    <a:lumMod val="75000"/>
                  </a:schemeClr>
                </a:solidFill>
              </a:rPr>
              <a:t>Solving</a:t>
            </a:r>
            <a:endParaRPr lang="en-US" b="1" dirty="0">
              <a:solidFill>
                <a:schemeClr val="accent1">
                  <a:lumMod val="75000"/>
                </a:schemeClr>
              </a:solidFill>
            </a:endParaRPr>
          </a:p>
        </p:txBody>
      </p:sp>
      <p:sp>
        <p:nvSpPr>
          <p:cNvPr id="4" name="Titel 1"/>
          <p:cNvSpPr txBox="1">
            <a:spLocks/>
          </p:cNvSpPr>
          <p:nvPr/>
        </p:nvSpPr>
        <p:spPr>
          <a:xfrm>
            <a:off x="1296649" y="2763527"/>
            <a:ext cx="6550701" cy="122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50000"/>
                    <a:lumOff val="50000"/>
                  </a:schemeClr>
                </a:solidFill>
              </a:rPr>
              <a:t>is</a:t>
            </a:r>
            <a:endParaRPr lang="en-US" b="1" dirty="0">
              <a:solidFill>
                <a:schemeClr val="tx1">
                  <a:lumMod val="50000"/>
                  <a:lumOff val="50000"/>
                </a:schemeClr>
              </a:solidFill>
            </a:endParaRPr>
          </a:p>
        </p:txBody>
      </p:sp>
    </p:spTree>
    <p:extLst>
      <p:ext uri="{BB962C8B-B14F-4D97-AF65-F5344CB8AC3E}">
        <p14:creationId xmlns:p14="http://schemas.microsoft.com/office/powerpoint/2010/main" val="1162280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28650" y="3373394"/>
            <a:ext cx="7811015" cy="2803567"/>
          </a:xfrm>
        </p:spPr>
        <p:txBody>
          <a:bodyPr anchor="ctr" anchorCtr="0">
            <a:noAutofit/>
          </a:bodyPr>
          <a:lstStyle/>
          <a:p>
            <a:pPr marL="0" indent="0">
              <a:lnSpc>
                <a:spcPct val="120000"/>
              </a:lnSpc>
              <a:buNone/>
            </a:pPr>
            <a:r>
              <a:rPr lang="en-US" sz="3200" dirty="0" smtClean="0"/>
              <a:t>Software development is a complex process that </a:t>
            </a:r>
            <a:r>
              <a:rPr lang="en-US" sz="3200" b="1" dirty="0" smtClean="0"/>
              <a:t>requires a team </a:t>
            </a:r>
            <a:r>
              <a:rPr lang="en-US" sz="3200" dirty="0" smtClean="0"/>
              <a:t>to collaboratively solve many problems over an extended period of time.</a:t>
            </a:r>
          </a:p>
        </p:txBody>
      </p:sp>
      <p:pic>
        <p:nvPicPr>
          <p:cNvPr id="10" name="Bild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839" y="1213221"/>
            <a:ext cx="7345181" cy="1958715"/>
          </a:xfrm>
          <a:prstGeom prst="rect">
            <a:avLst/>
          </a:prstGeom>
          <a:effectLst>
            <a:outerShdw blurRad="50800" dist="38100" dir="5400000" algn="t" rotWithShape="0">
              <a:schemeClr val="bg1">
                <a:lumMod val="50000"/>
                <a:alpha val="40000"/>
              </a:schemeClr>
            </a:outerShdw>
          </a:effectLst>
        </p:spPr>
      </p:pic>
    </p:spTree>
    <p:extLst>
      <p:ext uri="{BB962C8B-B14F-4D97-AF65-F5344CB8AC3E}">
        <p14:creationId xmlns:p14="http://schemas.microsoft.com/office/powerpoint/2010/main" val="12761720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nSpc>
                <a:spcPct val="120000"/>
              </a:lnSpc>
            </a:pPr>
            <a:r>
              <a:rPr lang="en-US" dirty="0" smtClean="0"/>
              <a:t>What makes teams powerful?</a:t>
            </a:r>
            <a:endParaRPr lang="en-US" dirty="0"/>
          </a:p>
        </p:txBody>
      </p:sp>
      <p:sp>
        <p:nvSpPr>
          <p:cNvPr id="3" name="Inhaltsplatzhalter 2"/>
          <p:cNvSpPr>
            <a:spLocks noGrp="1"/>
          </p:cNvSpPr>
          <p:nvPr>
            <p:ph idx="1"/>
          </p:nvPr>
        </p:nvSpPr>
        <p:spPr/>
        <p:txBody>
          <a:bodyPr>
            <a:normAutofit/>
          </a:bodyPr>
          <a:lstStyle/>
          <a:p>
            <a:pPr marL="0" indent="0">
              <a:lnSpc>
                <a:spcPct val="120000"/>
              </a:lnSpc>
              <a:buNone/>
            </a:pPr>
            <a:endParaRPr lang="en-US" dirty="0" smtClean="0"/>
          </a:p>
          <a:p>
            <a:pPr marL="0" indent="0">
              <a:lnSpc>
                <a:spcPct val="120000"/>
              </a:lnSpc>
              <a:buNone/>
            </a:pPr>
            <a:r>
              <a:rPr lang="en-US" dirty="0" smtClean="0"/>
              <a:t>Different </a:t>
            </a:r>
            <a:r>
              <a:rPr lang="en-US" b="1" dirty="0" smtClean="0">
                <a:solidFill>
                  <a:srgbClr val="DD2C58"/>
                </a:solidFill>
              </a:rPr>
              <a:t>backgrounds</a:t>
            </a:r>
            <a:r>
              <a:rPr lang="en-US" dirty="0" smtClean="0">
                <a:solidFill>
                  <a:srgbClr val="DD2C58"/>
                </a:solidFill>
              </a:rPr>
              <a:t> </a:t>
            </a:r>
            <a:r>
              <a:rPr lang="en-US" dirty="0" smtClean="0"/>
              <a:t>&amp; </a:t>
            </a:r>
            <a:r>
              <a:rPr lang="en-US" b="1" dirty="0" smtClean="0">
                <a:solidFill>
                  <a:srgbClr val="DD2C58"/>
                </a:solidFill>
              </a:rPr>
              <a:t>expertise</a:t>
            </a:r>
          </a:p>
          <a:p>
            <a:pPr marL="0" indent="0">
              <a:lnSpc>
                <a:spcPct val="120000"/>
              </a:lnSpc>
              <a:buNone/>
            </a:pPr>
            <a:r>
              <a:rPr lang="en-US" dirty="0" smtClean="0"/>
              <a:t>Different </a:t>
            </a:r>
            <a:r>
              <a:rPr lang="en-US" b="1" dirty="0" smtClean="0">
                <a:solidFill>
                  <a:schemeClr val="accent1">
                    <a:lumMod val="75000"/>
                  </a:schemeClr>
                </a:solidFill>
              </a:rPr>
              <a:t>perspectives</a:t>
            </a:r>
          </a:p>
          <a:p>
            <a:pPr marL="0" indent="0">
              <a:lnSpc>
                <a:spcPct val="120000"/>
              </a:lnSpc>
              <a:buNone/>
            </a:pPr>
            <a:r>
              <a:rPr lang="en-US" dirty="0" smtClean="0"/>
              <a:t>Different </a:t>
            </a:r>
            <a:r>
              <a:rPr lang="en-US" b="1" dirty="0" smtClean="0">
                <a:solidFill>
                  <a:srgbClr val="DD2C58"/>
                </a:solidFill>
              </a:rPr>
              <a:t>understandings</a:t>
            </a:r>
            <a:r>
              <a:rPr lang="en-US" dirty="0" smtClean="0">
                <a:solidFill>
                  <a:srgbClr val="DD2C58"/>
                </a:solidFill>
              </a:rPr>
              <a:t> </a:t>
            </a:r>
            <a:r>
              <a:rPr lang="en-US" dirty="0" smtClean="0"/>
              <a:t>and</a:t>
            </a:r>
          </a:p>
          <a:p>
            <a:pPr marL="0" indent="0">
              <a:lnSpc>
                <a:spcPct val="120000"/>
              </a:lnSpc>
              <a:buNone/>
            </a:pPr>
            <a:r>
              <a:rPr lang="en-US" dirty="0" smtClean="0"/>
              <a:t>Different </a:t>
            </a:r>
            <a:r>
              <a:rPr lang="en-US" b="1" dirty="0" smtClean="0">
                <a:solidFill>
                  <a:schemeClr val="accent1">
                    <a:lumMod val="75000"/>
                  </a:schemeClr>
                </a:solidFill>
              </a:rPr>
              <a:t>intentions</a:t>
            </a:r>
            <a:r>
              <a:rPr lang="en-US" dirty="0" smtClean="0">
                <a:solidFill>
                  <a:schemeClr val="accent1">
                    <a:lumMod val="75000"/>
                  </a:schemeClr>
                </a:solidFill>
              </a:rPr>
              <a:t> </a:t>
            </a:r>
            <a:r>
              <a:rPr lang="en-US" dirty="0" smtClean="0"/>
              <a:t>and </a:t>
            </a:r>
            <a:r>
              <a:rPr lang="en-US" b="1" dirty="0" smtClean="0">
                <a:solidFill>
                  <a:schemeClr val="accent1">
                    <a:lumMod val="75000"/>
                  </a:schemeClr>
                </a:solidFill>
              </a:rPr>
              <a:t>motivations</a:t>
            </a:r>
          </a:p>
          <a:p>
            <a:pPr marL="0" indent="0">
              <a:lnSpc>
                <a:spcPct val="120000"/>
              </a:lnSpc>
              <a:buNone/>
            </a:pPr>
            <a:r>
              <a:rPr lang="en-US" dirty="0" smtClean="0"/>
              <a:t> </a:t>
            </a:r>
          </a:p>
        </p:txBody>
      </p:sp>
      <p:pic>
        <p:nvPicPr>
          <p:cNvPr id="5" name="Bild 4"/>
          <p:cNvPicPr>
            <a:picLocks noChangeAspect="1"/>
          </p:cNvPicPr>
          <p:nvPr/>
        </p:nvPicPr>
        <p:blipFill>
          <a:blip r:embed="rId2">
            <a:extLst>
              <a:ext uri="{BEBA8EAE-BF5A-486C-A8C5-ECC9F3942E4B}">
                <a14:imgProps xmlns:a14="http://schemas.microsoft.com/office/drawing/2010/main">
                  <a14:imgLayer r:embed="rId3">
                    <a14:imgEffect>
                      <a14:sharpenSoften amount="16000"/>
                    </a14:imgEffect>
                  </a14:imgLayer>
                </a14:imgProps>
              </a:ext>
            </a:extLst>
          </a:blip>
          <a:stretch>
            <a:fillRect/>
          </a:stretch>
        </p:blipFill>
        <p:spPr>
          <a:xfrm>
            <a:off x="6648450" y="2628052"/>
            <a:ext cx="1866900" cy="2095500"/>
          </a:xfrm>
          <a:prstGeom prst="rect">
            <a:avLst/>
          </a:prstGeom>
          <a:effectLst>
            <a:outerShdw blurRad="38100" dist="25400" dir="5400000" algn="t" rotWithShape="0">
              <a:schemeClr val="bg1">
                <a:lumMod val="65000"/>
                <a:alpha val="40000"/>
              </a:schemeClr>
            </a:outerShdw>
          </a:effectLst>
        </p:spPr>
      </p:pic>
    </p:spTree>
    <p:extLst>
      <p:ext uri="{BB962C8B-B14F-4D97-AF65-F5344CB8AC3E}">
        <p14:creationId xmlns:p14="http://schemas.microsoft.com/office/powerpoint/2010/main" val="5576262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Teams exhibit Diversity</a:t>
            </a:r>
            <a:endParaRPr lang="en-US" dirty="0"/>
          </a:p>
        </p:txBody>
      </p:sp>
      <p:sp>
        <p:nvSpPr>
          <p:cNvPr id="3" name="Inhaltsplatzhalter 2"/>
          <p:cNvSpPr>
            <a:spLocks noGrp="1"/>
          </p:cNvSpPr>
          <p:nvPr>
            <p:ph idx="1"/>
          </p:nvPr>
        </p:nvSpPr>
        <p:spPr>
          <a:xfrm>
            <a:off x="628650" y="2218543"/>
            <a:ext cx="4866493" cy="3958419"/>
          </a:xfrm>
        </p:spPr>
        <p:txBody>
          <a:bodyPr/>
          <a:lstStyle/>
          <a:p>
            <a:pPr marL="0" indent="0">
              <a:lnSpc>
                <a:spcPct val="120000"/>
              </a:lnSpc>
              <a:buNone/>
            </a:pPr>
            <a:r>
              <a:rPr lang="en-US" b="1" dirty="0">
                <a:solidFill>
                  <a:srgbClr val="DD2C58"/>
                </a:solidFill>
              </a:rPr>
              <a:t>D</a:t>
            </a:r>
            <a:r>
              <a:rPr lang="en-US" b="1" dirty="0" smtClean="0">
                <a:solidFill>
                  <a:srgbClr val="DD2C58"/>
                </a:solidFill>
              </a:rPr>
              <a:t>iversity</a:t>
            </a:r>
            <a:r>
              <a:rPr lang="en-US" dirty="0" smtClean="0">
                <a:solidFill>
                  <a:srgbClr val="DD2C58"/>
                </a:solidFill>
              </a:rPr>
              <a:t> </a:t>
            </a:r>
            <a:r>
              <a:rPr lang="en-US" dirty="0" smtClean="0"/>
              <a:t>increases the </a:t>
            </a:r>
            <a:br>
              <a:rPr lang="en-US" dirty="0" smtClean="0"/>
            </a:br>
            <a:r>
              <a:rPr lang="en-US" b="1" dirty="0" smtClean="0">
                <a:solidFill>
                  <a:schemeClr val="accent1">
                    <a:lumMod val="75000"/>
                  </a:schemeClr>
                </a:solidFill>
              </a:rPr>
              <a:t>social</a:t>
            </a:r>
            <a:r>
              <a:rPr lang="en-US" b="1" dirty="0" smtClean="0"/>
              <a:t> </a:t>
            </a:r>
            <a:r>
              <a:rPr lang="en-US" b="1" dirty="0" smtClean="0">
                <a:solidFill>
                  <a:schemeClr val="accent1">
                    <a:lumMod val="75000"/>
                  </a:schemeClr>
                </a:solidFill>
              </a:rPr>
              <a:t>complexity</a:t>
            </a:r>
            <a:r>
              <a:rPr lang="en-US" b="1" dirty="0" smtClean="0"/>
              <a:t> </a:t>
            </a:r>
            <a:r>
              <a:rPr lang="en-US" dirty="0" smtClean="0"/>
              <a:t>of a team. </a:t>
            </a:r>
          </a:p>
          <a:p>
            <a:pPr marL="0" indent="0">
              <a:lnSpc>
                <a:spcPct val="140000"/>
              </a:lnSpc>
              <a:buNone/>
            </a:pPr>
            <a:endParaRPr lang="en-US" dirty="0"/>
          </a:p>
          <a:p>
            <a:pPr marL="0" indent="0">
              <a:lnSpc>
                <a:spcPct val="120000"/>
              </a:lnSpc>
              <a:buNone/>
            </a:pPr>
            <a:r>
              <a:rPr lang="en-US" b="1" dirty="0" smtClean="0"/>
              <a:t>Diversity makes collaboration and problem solving harder.</a:t>
            </a:r>
          </a:p>
        </p:txBody>
      </p:sp>
      <p:pic>
        <p:nvPicPr>
          <p:cNvPr id="4" name="Bil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5143" y="2362994"/>
            <a:ext cx="2590800" cy="3276600"/>
          </a:xfrm>
          <a:prstGeom prst="rect">
            <a:avLst/>
          </a:prstGeom>
          <a:effectLst>
            <a:outerShdw blurRad="50800" dist="38100" dir="5400000" algn="t" rotWithShape="0">
              <a:schemeClr val="bg1">
                <a:lumMod val="50000"/>
                <a:alpha val="40000"/>
              </a:schemeClr>
            </a:outerShdw>
          </a:effectLst>
        </p:spPr>
      </p:pic>
    </p:spTree>
    <p:extLst>
      <p:ext uri="{BB962C8B-B14F-4D97-AF65-F5344CB8AC3E}">
        <p14:creationId xmlns:p14="http://schemas.microsoft.com/office/powerpoint/2010/main" val="17913617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64974" y="1784194"/>
            <a:ext cx="7257748" cy="2497873"/>
          </a:xfrm>
        </p:spPr>
        <p:txBody>
          <a:bodyPr anchor="t">
            <a:normAutofit/>
          </a:bodyPr>
          <a:lstStyle/>
          <a:p>
            <a:r>
              <a:rPr lang="en-US" b="1" dirty="0" smtClean="0"/>
              <a:t>Software </a:t>
            </a:r>
            <a:r>
              <a:rPr lang="en-US" b="1" dirty="0"/>
              <a:t>d</a:t>
            </a:r>
            <a:r>
              <a:rPr lang="en-US" b="1" dirty="0" smtClean="0"/>
              <a:t>evelopment is</a:t>
            </a:r>
            <a:br>
              <a:rPr lang="en-US" b="1" dirty="0" smtClean="0"/>
            </a:br>
            <a:r>
              <a:rPr lang="en-US" b="1" dirty="0" smtClean="0">
                <a:solidFill>
                  <a:srgbClr val="DD2C58"/>
                </a:solidFill>
              </a:rPr>
              <a:t>collaborative problem solving </a:t>
            </a:r>
            <a:r>
              <a:rPr lang="en-US" b="1" dirty="0" smtClean="0"/>
              <a:t>with a </a:t>
            </a:r>
            <a:r>
              <a:rPr lang="en-US" b="1" dirty="0" smtClean="0">
                <a:solidFill>
                  <a:schemeClr val="accent1"/>
                </a:solidFill>
              </a:rPr>
              <a:t>diverse</a:t>
            </a:r>
            <a:r>
              <a:rPr lang="en-US" b="1" dirty="0" smtClean="0"/>
              <a:t> team.</a:t>
            </a:r>
            <a:endParaRPr lang="en-US" b="1" dirty="0"/>
          </a:p>
        </p:txBody>
      </p:sp>
    </p:spTree>
    <p:extLst>
      <p:ext uri="{BB962C8B-B14F-4D97-AF65-F5344CB8AC3E}">
        <p14:creationId xmlns:p14="http://schemas.microsoft.com/office/powerpoint/2010/main" val="1311641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163" y="1835411"/>
            <a:ext cx="1952587" cy="2512519"/>
          </a:xfrm>
          <a:prstGeom prst="rect">
            <a:avLst/>
          </a:prstGeom>
          <a:effectLst>
            <a:outerShdw blurRad="50800" dist="38100" dir="5400000" algn="t" rotWithShape="0">
              <a:schemeClr val="bg1">
                <a:lumMod val="50000"/>
                <a:alpha val="40000"/>
              </a:schemeClr>
            </a:outerShdw>
          </a:effectLst>
        </p:spPr>
      </p:pic>
      <p:sp>
        <p:nvSpPr>
          <p:cNvPr id="5" name="Rechteck 4"/>
          <p:cNvSpPr/>
          <p:nvPr/>
        </p:nvSpPr>
        <p:spPr>
          <a:xfrm>
            <a:off x="729703" y="4746375"/>
            <a:ext cx="3625121" cy="1384995"/>
          </a:xfrm>
          <a:prstGeom prst="rect">
            <a:avLst/>
          </a:prstGeom>
        </p:spPr>
        <p:txBody>
          <a:bodyPr wrap="square">
            <a:spAutoFit/>
          </a:bodyPr>
          <a:lstStyle/>
          <a:p>
            <a:r>
              <a:rPr lang="en-US" sz="2800" b="1" dirty="0" smtClean="0">
                <a:solidFill>
                  <a:srgbClr val="DD2C58"/>
                </a:solidFill>
              </a:rPr>
              <a:t>Shared </a:t>
            </a:r>
            <a:r>
              <a:rPr lang="en-US" sz="2800" b="1" dirty="0">
                <a:solidFill>
                  <a:srgbClr val="DD2C58"/>
                </a:solidFill>
              </a:rPr>
              <a:t>understanding </a:t>
            </a:r>
            <a:r>
              <a:rPr lang="en-US" sz="2800" dirty="0"/>
              <a:t>of the problem and its possible </a:t>
            </a:r>
            <a:r>
              <a:rPr lang="en-US" sz="2800" dirty="0" smtClean="0"/>
              <a:t>solutions.</a:t>
            </a:r>
            <a:endParaRPr lang="en-US" sz="2800" dirty="0"/>
          </a:p>
        </p:txBody>
      </p:sp>
      <p:sp>
        <p:nvSpPr>
          <p:cNvPr id="7" name="Rechteck 6"/>
          <p:cNvSpPr/>
          <p:nvPr/>
        </p:nvSpPr>
        <p:spPr>
          <a:xfrm>
            <a:off x="4854081" y="4746374"/>
            <a:ext cx="3966533" cy="1815882"/>
          </a:xfrm>
          <a:prstGeom prst="rect">
            <a:avLst/>
          </a:prstGeom>
        </p:spPr>
        <p:txBody>
          <a:bodyPr wrap="square">
            <a:spAutoFit/>
          </a:bodyPr>
          <a:lstStyle/>
          <a:p>
            <a:r>
              <a:rPr lang="en-US" sz="2800" b="1" smtClean="0">
                <a:solidFill>
                  <a:srgbClr val="DD2C58"/>
                </a:solidFill>
              </a:rPr>
              <a:t>Effective </a:t>
            </a:r>
            <a:r>
              <a:rPr lang="en-US" sz="2800" b="1" dirty="0">
                <a:solidFill>
                  <a:srgbClr val="DD2C58"/>
                </a:solidFill>
              </a:rPr>
              <a:t>idea exchange </a:t>
            </a:r>
            <a:r>
              <a:rPr lang="en-US" sz="2800" dirty="0"/>
              <a:t>and </a:t>
            </a:r>
            <a:r>
              <a:rPr lang="en-US" sz="2800" b="1" dirty="0">
                <a:solidFill>
                  <a:srgbClr val="DD2C58"/>
                </a:solidFill>
              </a:rPr>
              <a:t>good </a:t>
            </a:r>
            <a:r>
              <a:rPr lang="en-US" sz="2800" b="1" dirty="0" smtClean="0">
                <a:solidFill>
                  <a:srgbClr val="DD2C58"/>
                </a:solidFill>
              </a:rPr>
              <a:t>communication </a:t>
            </a:r>
            <a:r>
              <a:rPr lang="en-US" sz="2800" dirty="0" smtClean="0"/>
              <a:t>between all team members.</a:t>
            </a:r>
            <a:endParaRPr lang="en-US" sz="2800" dirty="0"/>
          </a:p>
        </p:txBody>
      </p:sp>
      <p:pic>
        <p:nvPicPr>
          <p:cNvPr id="8" name="Bild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598" y="2156326"/>
            <a:ext cx="3428016" cy="1870690"/>
          </a:xfrm>
          <a:prstGeom prst="rect">
            <a:avLst/>
          </a:prstGeom>
          <a:effectLst>
            <a:outerShdw blurRad="50800" dist="38100" dir="5400000" algn="t" rotWithShape="0">
              <a:schemeClr val="bg1">
                <a:lumMod val="50000"/>
                <a:alpha val="40000"/>
              </a:schemeClr>
            </a:outerShdw>
          </a:effectLst>
        </p:spPr>
      </p:pic>
      <p:sp>
        <p:nvSpPr>
          <p:cNvPr id="3" name="Titel 2"/>
          <p:cNvSpPr>
            <a:spLocks noGrp="1"/>
          </p:cNvSpPr>
          <p:nvPr>
            <p:ph type="title"/>
          </p:nvPr>
        </p:nvSpPr>
        <p:spPr/>
        <p:txBody>
          <a:bodyPr/>
          <a:lstStyle/>
          <a:p>
            <a:r>
              <a:rPr lang="en-US" dirty="0" smtClean="0"/>
              <a:t>Good Problem Solving needs</a:t>
            </a:r>
            <a:r>
              <a:rPr lang="mr-IN" dirty="0" smtClean="0"/>
              <a:t>…</a:t>
            </a:r>
            <a:endParaRPr lang="en-US" dirty="0"/>
          </a:p>
        </p:txBody>
      </p:sp>
    </p:spTree>
    <p:extLst>
      <p:ext uri="{BB962C8B-B14F-4D97-AF65-F5344CB8AC3E}">
        <p14:creationId xmlns:p14="http://schemas.microsoft.com/office/powerpoint/2010/main" val="1996246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200" dirty="0" smtClean="0"/>
              <a:t>The </a:t>
            </a:r>
            <a:br>
              <a:rPr lang="en-US" sz="3200" dirty="0" smtClean="0"/>
            </a:br>
            <a:r>
              <a:rPr lang="en-US" dirty="0" smtClean="0"/>
              <a:t>Agile Manifesto</a:t>
            </a:r>
            <a:endParaRPr lang="en-US" dirty="0"/>
          </a:p>
        </p:txBody>
      </p:sp>
      <p:sp>
        <p:nvSpPr>
          <p:cNvPr id="3" name="Textplatzhalter 2"/>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10385584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 7"/>
          <p:cNvPicPr>
            <a:picLocks noChangeAspect="1"/>
          </p:cNvPicPr>
          <p:nvPr/>
        </p:nvPicPr>
        <p:blipFill>
          <a:blip r:embed="rId2">
            <a:alphaModFix amt="69000"/>
            <a:extLst>
              <a:ext uri="{28A0092B-C50C-407E-A947-70E740481C1C}">
                <a14:useLocalDpi xmlns:a14="http://schemas.microsoft.com/office/drawing/2010/main" val="0"/>
              </a:ext>
            </a:extLst>
          </a:blip>
          <a:stretch>
            <a:fillRect/>
          </a:stretch>
        </p:blipFill>
        <p:spPr>
          <a:xfrm>
            <a:off x="1717826" y="2517166"/>
            <a:ext cx="1311590" cy="1506633"/>
          </a:xfrm>
          <a:prstGeom prst="rect">
            <a:avLst/>
          </a:prstGeom>
        </p:spPr>
      </p:pic>
      <p:sp>
        <p:nvSpPr>
          <p:cNvPr id="2" name="Titel 1"/>
          <p:cNvSpPr>
            <a:spLocks noGrp="1"/>
          </p:cNvSpPr>
          <p:nvPr>
            <p:ph type="title"/>
          </p:nvPr>
        </p:nvSpPr>
        <p:spPr>
          <a:xfrm>
            <a:off x="628649" y="590754"/>
            <a:ext cx="5472347" cy="1325563"/>
          </a:xfrm>
        </p:spPr>
        <p:txBody>
          <a:bodyPr>
            <a:normAutofit/>
          </a:bodyPr>
          <a:lstStyle/>
          <a:p>
            <a:r>
              <a:rPr lang="en-US" sz="3600" b="1" dirty="0" smtClean="0">
                <a:solidFill>
                  <a:srgbClr val="DD2C58"/>
                </a:solidFill>
                <a:latin typeface="+mn-lt"/>
              </a:rPr>
              <a:t>Individuals &amp; Interactions</a:t>
            </a:r>
            <a:endParaRPr lang="en-US" sz="3600" b="1" dirty="0">
              <a:latin typeface="+mn-lt"/>
            </a:endParaRPr>
          </a:p>
        </p:txBody>
      </p:sp>
      <p:pic>
        <p:nvPicPr>
          <p:cNvPr id="5" name="Bild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980" y="3525035"/>
            <a:ext cx="1286865" cy="1804017"/>
          </a:xfrm>
          <a:prstGeom prst="rect">
            <a:avLst/>
          </a:prstGeom>
          <a:effectLst>
            <a:outerShdw blurRad="63500" sx="102000" sy="102000" algn="ctr" rotWithShape="0">
              <a:prstClr val="black">
                <a:alpha val="40000"/>
              </a:prstClr>
            </a:outerShdw>
          </a:effectLst>
        </p:spPr>
      </p:pic>
      <p:pic>
        <p:nvPicPr>
          <p:cNvPr id="6" name="Bild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765282" y="2753527"/>
            <a:ext cx="1384065" cy="1940278"/>
          </a:xfrm>
          <a:prstGeom prst="rect">
            <a:avLst/>
          </a:prstGeom>
          <a:effectLst>
            <a:outerShdw blurRad="63500" sx="102000" sy="102000" algn="ctr" rotWithShape="0">
              <a:prstClr val="black">
                <a:alpha val="40000"/>
              </a:prstClr>
            </a:outerShdw>
          </a:effectLst>
        </p:spPr>
      </p:pic>
      <p:pic>
        <p:nvPicPr>
          <p:cNvPr id="7" name="Bild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370" y="2821261"/>
            <a:ext cx="1311590" cy="1838678"/>
          </a:xfrm>
          <a:prstGeom prst="rect">
            <a:avLst/>
          </a:prstGeom>
          <a:effectLst>
            <a:outerShdw blurRad="63500" sx="102000" sy="102000" algn="ctr" rotWithShape="0">
              <a:prstClr val="black">
                <a:alpha val="40000"/>
              </a:prstClr>
            </a:outerShdw>
          </a:effectLst>
        </p:spPr>
      </p:pic>
      <p:pic>
        <p:nvPicPr>
          <p:cNvPr id="9" name="Bild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1244" y="2992149"/>
            <a:ext cx="2714126" cy="1023777"/>
          </a:xfrm>
          <a:prstGeom prst="rect">
            <a:avLst/>
          </a:prstGeom>
        </p:spPr>
      </p:pic>
      <p:sp>
        <p:nvSpPr>
          <p:cNvPr id="10" name="Titel 1"/>
          <p:cNvSpPr txBox="1">
            <a:spLocks/>
          </p:cNvSpPr>
          <p:nvPr/>
        </p:nvSpPr>
        <p:spPr>
          <a:xfrm>
            <a:off x="4149347" y="1302032"/>
            <a:ext cx="4418655" cy="914709"/>
          </a:xfrm>
          <a:prstGeom prst="rect">
            <a:avLst/>
          </a:prstGeom>
        </p:spPr>
        <p:txBody>
          <a:bodyPr vert="horz" lIns="91440" tIns="45720" rIns="91440" bIns="45720" rtlCol="0" anchor="ctr">
            <a:normAutofit/>
          </a:bodyPr>
          <a:lstStyle>
            <a:lvl1pPr>
              <a:lnSpc>
                <a:spcPct val="90000"/>
              </a:lnSpc>
              <a:spcBef>
                <a:spcPct val="0"/>
              </a:spcBef>
              <a:buNone/>
              <a:defRPr sz="3200" b="1">
                <a:ea typeface="+mj-ea"/>
                <a:cs typeface="+mj-cs"/>
              </a:defRPr>
            </a:lvl1pPr>
          </a:lstStyle>
          <a:p>
            <a:r>
              <a:rPr lang="en-US">
                <a:ea typeface="Gill Sans Ultra Bold" charset="0"/>
                <a:cs typeface="Gill Sans Ultra Bold" charset="0"/>
              </a:rPr>
              <a:t>over </a:t>
            </a:r>
            <a:r>
              <a:rPr lang="en-US" smtClean="0">
                <a:solidFill>
                  <a:schemeClr val="accent1">
                    <a:lumMod val="75000"/>
                  </a:schemeClr>
                </a:solidFill>
              </a:rPr>
              <a:t>Processes </a:t>
            </a:r>
            <a:r>
              <a:rPr lang="en-US" dirty="0">
                <a:solidFill>
                  <a:schemeClr val="accent1">
                    <a:lumMod val="75000"/>
                  </a:schemeClr>
                </a:solidFill>
              </a:rPr>
              <a:t>and Tools</a:t>
            </a:r>
          </a:p>
        </p:txBody>
      </p:sp>
    </p:spTree>
    <p:extLst>
      <p:ext uri="{BB962C8B-B14F-4D97-AF65-F5344CB8AC3E}">
        <p14:creationId xmlns:p14="http://schemas.microsoft.com/office/powerpoint/2010/main" val="2216337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8649" y="590754"/>
            <a:ext cx="5697199" cy="1325563"/>
          </a:xfrm>
        </p:spPr>
        <p:txBody>
          <a:bodyPr>
            <a:normAutofit/>
          </a:bodyPr>
          <a:lstStyle/>
          <a:p>
            <a:r>
              <a:rPr lang="en-US" sz="3600" b="1" dirty="0" smtClean="0">
                <a:solidFill>
                  <a:srgbClr val="DD2C58"/>
                </a:solidFill>
                <a:latin typeface="+mn-lt"/>
              </a:rPr>
              <a:t>Customer Collaboration</a:t>
            </a:r>
            <a:endParaRPr lang="en-US" sz="3600" b="1" dirty="0">
              <a:solidFill>
                <a:srgbClr val="DD2C58"/>
              </a:solidFill>
              <a:latin typeface="+mn-lt"/>
            </a:endParaRPr>
          </a:p>
        </p:txBody>
      </p:sp>
      <p:pic>
        <p:nvPicPr>
          <p:cNvPr id="6" name="Bil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765282" y="2749319"/>
            <a:ext cx="1384065" cy="1940278"/>
          </a:xfrm>
          <a:prstGeom prst="rect">
            <a:avLst/>
          </a:prstGeom>
          <a:effectLst>
            <a:outerShdw blurRad="63500" sx="102000" sy="102000" algn="ctr" rotWithShape="0">
              <a:prstClr val="black">
                <a:alpha val="40000"/>
              </a:prstClr>
            </a:outerShdw>
          </a:effectLst>
        </p:spPr>
      </p:pic>
      <p:pic>
        <p:nvPicPr>
          <p:cNvPr id="7" name="Bild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370" y="2817053"/>
            <a:ext cx="1311590" cy="1838678"/>
          </a:xfrm>
          <a:prstGeom prst="rect">
            <a:avLst/>
          </a:prstGeom>
          <a:effectLst>
            <a:outerShdw blurRad="63500" sx="102000" sy="102000" algn="ctr" rotWithShape="0">
              <a:prstClr val="black">
                <a:alpha val="40000"/>
              </a:prstClr>
            </a:outerShdw>
          </a:effectLst>
        </p:spPr>
      </p:pic>
      <p:sp>
        <p:nvSpPr>
          <p:cNvPr id="10" name="Titel 1"/>
          <p:cNvSpPr txBox="1">
            <a:spLocks/>
          </p:cNvSpPr>
          <p:nvPr/>
        </p:nvSpPr>
        <p:spPr>
          <a:xfrm>
            <a:off x="3840480" y="1286929"/>
            <a:ext cx="4823835" cy="914709"/>
          </a:xfrm>
          <a:prstGeom prst="rect">
            <a:avLst/>
          </a:prstGeom>
        </p:spPr>
        <p:txBody>
          <a:bodyPr vert="horz" lIns="91440" tIns="45720" rIns="91440" bIns="45720" rtlCol="0" anchor="ctr">
            <a:normAutofit/>
          </a:bodyPr>
          <a:lstStyle>
            <a:lvl1pPr>
              <a:lnSpc>
                <a:spcPct val="90000"/>
              </a:lnSpc>
              <a:spcBef>
                <a:spcPct val="0"/>
              </a:spcBef>
              <a:buNone/>
              <a:defRPr sz="3200" b="1">
                <a:ea typeface="+mj-ea"/>
                <a:cs typeface="+mj-cs"/>
              </a:defRPr>
            </a:lvl1pPr>
          </a:lstStyle>
          <a:p>
            <a:r>
              <a:rPr lang="en-US" dirty="0">
                <a:ea typeface="Gill Sans Ultra Bold" charset="0"/>
                <a:cs typeface="Gill Sans Ultra Bold" charset="0"/>
              </a:rPr>
              <a:t>over </a:t>
            </a:r>
            <a:r>
              <a:rPr lang="en-US" dirty="0" smtClean="0">
                <a:solidFill>
                  <a:schemeClr val="accent1">
                    <a:lumMod val="75000"/>
                  </a:schemeClr>
                </a:solidFill>
              </a:rPr>
              <a:t>Contract </a:t>
            </a:r>
            <a:r>
              <a:rPr lang="en-US" dirty="0">
                <a:solidFill>
                  <a:schemeClr val="accent1">
                    <a:lumMod val="75000"/>
                  </a:schemeClr>
                </a:solidFill>
              </a:rPr>
              <a:t>Negotiation</a:t>
            </a:r>
          </a:p>
        </p:txBody>
      </p:sp>
      <p:pic>
        <p:nvPicPr>
          <p:cNvPr id="3" name="Bild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6355" y="2612492"/>
            <a:ext cx="1650578" cy="1960600"/>
          </a:xfrm>
          <a:prstGeom prst="rect">
            <a:avLst/>
          </a:prstGeom>
        </p:spPr>
      </p:pic>
      <p:pic>
        <p:nvPicPr>
          <p:cNvPr id="4" name="Bild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1530" y="2749319"/>
            <a:ext cx="1705716" cy="1050843"/>
          </a:xfrm>
          <a:prstGeom prst="rect">
            <a:avLst/>
          </a:prstGeom>
        </p:spPr>
      </p:pic>
    </p:spTree>
    <p:extLst>
      <p:ext uri="{BB962C8B-B14F-4D97-AF65-F5344CB8AC3E}">
        <p14:creationId xmlns:p14="http://schemas.microsoft.com/office/powerpoint/2010/main" val="19116561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628560" y="365040"/>
            <a:ext cx="788616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dirty="0" smtClean="0">
                <a:solidFill>
                  <a:srgbClr val="000000"/>
                </a:solidFill>
                <a:uFill>
                  <a:solidFill>
                    <a:srgbClr val="FFFFFF"/>
                  </a:solidFill>
                </a:uFill>
                <a:latin typeface="+mj-lt"/>
              </a:rPr>
              <a:t>Peter Ferak</a:t>
            </a:r>
            <a:endParaRPr lang="en-US" sz="1800" b="0" strike="noStrike" spc="-1" dirty="0">
              <a:solidFill>
                <a:srgbClr val="000000"/>
              </a:solidFill>
              <a:uFill>
                <a:solidFill>
                  <a:srgbClr val="FFFFFF"/>
                </a:solidFill>
              </a:uFill>
              <a:latin typeface="+mj-lt"/>
            </a:endParaRPr>
          </a:p>
        </p:txBody>
      </p:sp>
      <p:pic>
        <p:nvPicPr>
          <p:cNvPr id="151" name="Picture 150"/>
          <p:cNvPicPr/>
          <p:nvPr/>
        </p:nvPicPr>
        <p:blipFill>
          <a:blip r:embed="rId2"/>
          <a:stretch/>
        </p:blipFill>
        <p:spPr>
          <a:xfrm>
            <a:off x="731520" y="3931920"/>
            <a:ext cx="1554480" cy="1571040"/>
          </a:xfrm>
          <a:prstGeom prst="rect">
            <a:avLst/>
          </a:prstGeom>
          <a:effectLst>
            <a:outerShdw blurRad="50800" dist="38100" dir="5400000" algn="t" rotWithShape="0">
              <a:schemeClr val="bg1">
                <a:lumMod val="50000"/>
                <a:alpha val="40000"/>
              </a:schemeClr>
            </a:outerShdw>
          </a:effectLst>
        </p:spPr>
      </p:pic>
      <p:pic>
        <p:nvPicPr>
          <p:cNvPr id="152" name="Picture 151"/>
          <p:cNvPicPr/>
          <p:nvPr/>
        </p:nvPicPr>
        <p:blipFill>
          <a:blip r:embed="rId3"/>
          <a:stretch/>
        </p:blipFill>
        <p:spPr>
          <a:xfrm>
            <a:off x="411480" y="1874050"/>
            <a:ext cx="2194560" cy="1038600"/>
          </a:xfrm>
          <a:prstGeom prst="rect">
            <a:avLst/>
          </a:prstGeom>
          <a:effectLst>
            <a:outerShdw blurRad="50800" dist="38100" dir="5400000" algn="t" rotWithShape="0">
              <a:schemeClr val="bg1">
                <a:lumMod val="50000"/>
                <a:alpha val="40000"/>
              </a:schemeClr>
            </a:outerShdw>
          </a:effectLst>
        </p:spPr>
      </p:pic>
      <p:pic>
        <p:nvPicPr>
          <p:cNvPr id="153" name="Picture 152"/>
          <p:cNvPicPr/>
          <p:nvPr/>
        </p:nvPicPr>
        <p:blipFill>
          <a:blip r:embed="rId4"/>
          <a:stretch/>
        </p:blipFill>
        <p:spPr>
          <a:xfrm>
            <a:off x="7315920" y="4132800"/>
            <a:ext cx="1198800" cy="1370160"/>
          </a:xfrm>
          <a:prstGeom prst="rect">
            <a:avLst/>
          </a:prstGeom>
          <a:effectLst>
            <a:outerShdw blurRad="50800" dist="38100" dir="5400000" algn="t" rotWithShape="0">
              <a:schemeClr val="bg1">
                <a:lumMod val="50000"/>
                <a:alpha val="40000"/>
              </a:schemeClr>
            </a:outerShdw>
          </a:effectLst>
        </p:spPr>
      </p:pic>
      <p:pic>
        <p:nvPicPr>
          <p:cNvPr id="154" name="Picture 153"/>
          <p:cNvPicPr/>
          <p:nvPr/>
        </p:nvPicPr>
        <p:blipFill>
          <a:blip r:embed="rId5"/>
          <a:stretch/>
        </p:blipFill>
        <p:spPr>
          <a:xfrm>
            <a:off x="6396840" y="766592"/>
            <a:ext cx="2117880" cy="1828800"/>
          </a:xfrm>
          <a:prstGeom prst="rect">
            <a:avLst/>
          </a:prstGeom>
          <a:effectLst>
            <a:outerShdw blurRad="50800" dist="38100" dir="5400000" algn="t" rotWithShape="0">
              <a:schemeClr val="bg1">
                <a:lumMod val="50000"/>
                <a:alpha val="40000"/>
              </a:schemeClr>
            </a:outerShdw>
          </a:effectLst>
        </p:spPr>
      </p:pic>
      <p:pic>
        <p:nvPicPr>
          <p:cNvPr id="1026" name="Picture 2" descr="C:\Users\pferak\Dropbox\presentations\innovationgames_agiletour\peter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45877" y="2393350"/>
            <a:ext cx="5051525" cy="431576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8560" y="1282200"/>
            <a:ext cx="3686330" cy="369332"/>
          </a:xfrm>
          <a:prstGeom prst="rect">
            <a:avLst/>
          </a:prstGeom>
          <a:noFill/>
        </p:spPr>
        <p:txBody>
          <a:bodyPr wrap="none" rtlCol="0">
            <a:spAutoFit/>
          </a:bodyPr>
          <a:lstStyle/>
          <a:p>
            <a:r>
              <a:rPr lang="de-DE" dirty="0" smtClean="0"/>
              <a:t>Developer Lead, Agile Coach, DevOps</a:t>
            </a:r>
            <a:endParaRPr lang="en-US" dirty="0"/>
          </a:p>
        </p:txBody>
      </p:sp>
    </p:spTree>
    <p:extLst>
      <p:ext uri="{BB962C8B-B14F-4D97-AF65-F5344CB8AC3E}">
        <p14:creationId xmlns:p14="http://schemas.microsoft.com/office/powerpoint/2010/main" val="20822925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8650" y="590754"/>
            <a:ext cx="4812594" cy="1325563"/>
          </a:xfrm>
        </p:spPr>
        <p:txBody>
          <a:bodyPr>
            <a:normAutofit/>
          </a:bodyPr>
          <a:lstStyle/>
          <a:p>
            <a:r>
              <a:rPr lang="en-US" sz="3600" b="1" dirty="0" smtClean="0">
                <a:solidFill>
                  <a:srgbClr val="DD2C58"/>
                </a:solidFill>
                <a:latin typeface="+mn-lt"/>
              </a:rPr>
              <a:t>Responding to Change</a:t>
            </a:r>
            <a:endParaRPr lang="en-US" sz="3600" b="1" dirty="0">
              <a:solidFill>
                <a:srgbClr val="DD2C58"/>
              </a:solidFill>
              <a:latin typeface="+mn-lt"/>
            </a:endParaRPr>
          </a:p>
        </p:txBody>
      </p:sp>
      <p:sp>
        <p:nvSpPr>
          <p:cNvPr id="10" name="Titel 1"/>
          <p:cNvSpPr txBox="1">
            <a:spLocks/>
          </p:cNvSpPr>
          <p:nvPr/>
        </p:nvSpPr>
        <p:spPr>
          <a:xfrm>
            <a:off x="3788226" y="1293616"/>
            <a:ext cx="4917687" cy="9147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over</a:t>
            </a:r>
            <a:r>
              <a:rPr lang="en-US" sz="3200" b="1" dirty="0">
                <a:solidFill>
                  <a:srgbClr val="DD2C58"/>
                </a:solidFill>
              </a:rPr>
              <a:t> </a:t>
            </a:r>
            <a:r>
              <a:rPr lang="en-US" sz="3200" b="1" dirty="0" smtClean="0">
                <a:solidFill>
                  <a:schemeClr val="accent1">
                    <a:lumMod val="75000"/>
                  </a:schemeClr>
                </a:solidFill>
                <a:latin typeface="+mn-lt"/>
              </a:rPr>
              <a:t>Following a Plan</a:t>
            </a:r>
            <a:endParaRPr lang="en-US" sz="3200" b="1" dirty="0">
              <a:solidFill>
                <a:schemeClr val="accent1">
                  <a:lumMod val="75000"/>
                </a:schemeClr>
              </a:solidFill>
              <a:latin typeface="+mn-lt"/>
            </a:endParaRP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90" y="3058463"/>
            <a:ext cx="2136562" cy="2946421"/>
          </a:xfrm>
          <a:prstGeom prst="rect">
            <a:avLst/>
          </a:prstGeom>
          <a:effectLst>
            <a:outerShdw blurRad="63500" algn="ctr" rotWithShape="0">
              <a:prstClr val="black">
                <a:alpha val="40000"/>
              </a:prstClr>
            </a:outerShdw>
          </a:effectLst>
        </p:spPr>
      </p:pic>
      <p:pic>
        <p:nvPicPr>
          <p:cNvPr id="9" name="Bild 8"/>
          <p:cNvPicPr>
            <a:picLocks noChangeAspect="1"/>
          </p:cNvPicPr>
          <p:nvPr/>
        </p:nvPicPr>
        <p:blipFill>
          <a:blip r:embed="rId3">
            <a:alphaModFix amt="29000"/>
            <a:extLst>
              <a:ext uri="{28A0092B-C50C-407E-A947-70E740481C1C}">
                <a14:useLocalDpi xmlns:a14="http://schemas.microsoft.com/office/drawing/2010/main" val="0"/>
              </a:ext>
            </a:extLst>
          </a:blip>
          <a:stretch>
            <a:fillRect/>
          </a:stretch>
        </p:blipFill>
        <p:spPr>
          <a:xfrm>
            <a:off x="1669835" y="2289199"/>
            <a:ext cx="2118391" cy="1538528"/>
          </a:xfrm>
          <a:prstGeom prst="rect">
            <a:avLst/>
          </a:prstGeom>
        </p:spPr>
      </p:pic>
      <p:pic>
        <p:nvPicPr>
          <p:cNvPr id="5" name="Bild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5412" y="2911187"/>
            <a:ext cx="1907991" cy="3049625"/>
          </a:xfrm>
          <a:prstGeom prst="rect">
            <a:avLst/>
          </a:prstGeom>
          <a:effectLst>
            <a:outerShdw blurRad="63500" algn="ctr" rotWithShape="0">
              <a:prstClr val="black">
                <a:alpha val="40000"/>
              </a:prstClr>
            </a:outerShdw>
          </a:effectLst>
        </p:spPr>
      </p:pic>
      <p:pic>
        <p:nvPicPr>
          <p:cNvPr id="12" name="Bild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8580" y="3058463"/>
            <a:ext cx="2432136" cy="1766393"/>
          </a:xfrm>
          <a:prstGeom prst="rect">
            <a:avLst/>
          </a:prstGeom>
        </p:spPr>
      </p:pic>
      <p:pic>
        <p:nvPicPr>
          <p:cNvPr id="11" name="Bild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248292" y="3500438"/>
            <a:ext cx="1618753" cy="226928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761092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Serious</a:t>
            </a:r>
            <a:r>
              <a:rPr lang="de-AT" dirty="0" smtClean="0"/>
              <a:t> Games &amp; Problem </a:t>
            </a:r>
            <a:r>
              <a:rPr lang="de-AT" dirty="0" err="1" smtClean="0"/>
              <a:t>Solving</a:t>
            </a:r>
            <a:endParaRPr lang="de-AT" dirty="0"/>
          </a:p>
        </p:txBody>
      </p:sp>
      <p:sp>
        <p:nvSpPr>
          <p:cNvPr id="3" name="Textplatzhalter 2"/>
          <p:cNvSpPr>
            <a:spLocks noGrp="1"/>
          </p:cNvSpPr>
          <p:nvPr>
            <p:ph type="body" idx="1"/>
          </p:nvPr>
        </p:nvSpPr>
        <p:spPr/>
        <p:txBody>
          <a:bodyPr/>
          <a:lstStyle/>
          <a:p>
            <a:endParaRPr lang="de-AT"/>
          </a:p>
        </p:txBody>
      </p:sp>
    </p:spTree>
    <p:extLst>
      <p:ext uri="{BB962C8B-B14F-4D97-AF65-F5344CB8AC3E}">
        <p14:creationId xmlns:p14="http://schemas.microsoft.com/office/powerpoint/2010/main" val="5336455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Why use “Games”?</a:t>
            </a:r>
            <a:endParaRPr lang="en-US" dirty="0"/>
          </a:p>
        </p:txBody>
      </p:sp>
      <p:sp>
        <p:nvSpPr>
          <p:cNvPr id="3" name="Inhaltsplatzhalter 2"/>
          <p:cNvSpPr>
            <a:spLocks noGrp="1"/>
          </p:cNvSpPr>
          <p:nvPr>
            <p:ph idx="1"/>
          </p:nvPr>
        </p:nvSpPr>
        <p:spPr>
          <a:xfrm>
            <a:off x="628650" y="1816925"/>
            <a:ext cx="7886700" cy="1428080"/>
          </a:xfrm>
        </p:spPr>
        <p:txBody>
          <a:bodyPr>
            <a:normAutofit/>
          </a:bodyPr>
          <a:lstStyle/>
          <a:p>
            <a:pPr marL="0" indent="0">
              <a:lnSpc>
                <a:spcPct val="120000"/>
              </a:lnSpc>
              <a:buNone/>
            </a:pPr>
            <a:r>
              <a:rPr lang="en-US" dirty="0" smtClean="0"/>
              <a:t>Because games are a </a:t>
            </a:r>
            <a:r>
              <a:rPr lang="en-US" b="1" dirty="0" smtClean="0">
                <a:solidFill>
                  <a:srgbClr val="DD2C58"/>
                </a:solidFill>
              </a:rPr>
              <a:t>great way to create shared understanding</a:t>
            </a:r>
            <a:r>
              <a:rPr lang="en-US" dirty="0" smtClean="0"/>
              <a:t> in teams with high </a:t>
            </a:r>
            <a:r>
              <a:rPr lang="en-US" b="1" dirty="0" smtClean="0">
                <a:solidFill>
                  <a:prstClr val="black"/>
                </a:solidFill>
              </a:rPr>
              <a:t>social complexity.</a:t>
            </a:r>
            <a:endParaRPr lang="en-US" dirty="0" smtClean="0"/>
          </a:p>
          <a:p>
            <a:pPr marL="0" indent="0">
              <a:buNone/>
            </a:pPr>
            <a:endParaRPr lang="en-US" dirty="0" smtClean="0"/>
          </a:p>
        </p:txBody>
      </p:sp>
      <p:pic>
        <p:nvPicPr>
          <p:cNvPr id="4" name="Bil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832" y="3880716"/>
            <a:ext cx="1909537" cy="2415003"/>
          </a:xfrm>
          <a:prstGeom prst="rect">
            <a:avLst/>
          </a:prstGeom>
          <a:effectLst>
            <a:outerShdw blurRad="50800" dist="38100" dir="5400000" algn="t" rotWithShape="0">
              <a:schemeClr val="bg1">
                <a:lumMod val="50000"/>
                <a:alpha val="40000"/>
              </a:schemeClr>
            </a:outerShdw>
          </a:effectLst>
        </p:spPr>
      </p:pic>
      <p:pic>
        <p:nvPicPr>
          <p:cNvPr id="6" name="Bild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631" y="4013105"/>
            <a:ext cx="1773918" cy="2282614"/>
          </a:xfrm>
          <a:prstGeom prst="rect">
            <a:avLst/>
          </a:prstGeom>
          <a:effectLst>
            <a:outerShdw blurRad="50800" dist="38100" dir="5400000" algn="t" rotWithShape="0">
              <a:schemeClr val="bg1">
                <a:lumMod val="50000"/>
                <a:alpha val="40000"/>
              </a:schemeClr>
            </a:outerShdw>
          </a:effectLst>
        </p:spPr>
      </p:pic>
      <p:sp>
        <p:nvSpPr>
          <p:cNvPr id="16" name="Freihandform 15"/>
          <p:cNvSpPr/>
          <p:nvPr/>
        </p:nvSpPr>
        <p:spPr>
          <a:xfrm>
            <a:off x="3568535" y="5295506"/>
            <a:ext cx="2006930" cy="45719"/>
          </a:xfrm>
          <a:custGeom>
            <a:avLst/>
            <a:gdLst>
              <a:gd name="connsiteX0" fmla="*/ 0 w 1330036"/>
              <a:gd name="connsiteY0" fmla="*/ 201881 h 201881"/>
              <a:gd name="connsiteX1" fmla="*/ 688769 w 1330036"/>
              <a:gd name="connsiteY1" fmla="*/ 0 h 201881"/>
              <a:gd name="connsiteX2" fmla="*/ 1330036 w 1330036"/>
              <a:gd name="connsiteY2" fmla="*/ 201881 h 201881"/>
            </a:gdLst>
            <a:ahLst/>
            <a:cxnLst>
              <a:cxn ang="0">
                <a:pos x="connsiteX0" y="connsiteY0"/>
              </a:cxn>
              <a:cxn ang="0">
                <a:pos x="connsiteX1" y="connsiteY1"/>
              </a:cxn>
              <a:cxn ang="0">
                <a:pos x="connsiteX2" y="connsiteY2"/>
              </a:cxn>
            </a:cxnLst>
            <a:rect l="l" t="t" r="r" b="b"/>
            <a:pathLst>
              <a:path w="1330036" h="201881">
                <a:moveTo>
                  <a:pt x="0" y="201881"/>
                </a:moveTo>
                <a:cubicBezTo>
                  <a:pt x="233548" y="100940"/>
                  <a:pt x="467096" y="0"/>
                  <a:pt x="688769" y="0"/>
                </a:cubicBezTo>
                <a:cubicBezTo>
                  <a:pt x="910442" y="0"/>
                  <a:pt x="1197428" y="172193"/>
                  <a:pt x="1330036" y="201881"/>
                </a:cubicBezTo>
              </a:path>
            </a:pathLst>
          </a:custGeom>
          <a:noFill/>
          <a:ln w="381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Bild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2923" y="3371241"/>
            <a:ext cx="1962542" cy="1592207"/>
          </a:xfrm>
          <a:prstGeom prst="rect">
            <a:avLst/>
          </a:prstGeom>
          <a:effectLst>
            <a:outerShdw blurRad="50800" dist="38100" dir="5400000" algn="t" rotWithShape="0">
              <a:schemeClr val="bg1">
                <a:lumMod val="50000"/>
                <a:alpha val="40000"/>
              </a:schemeClr>
            </a:outerShdw>
          </a:effectLst>
        </p:spPr>
      </p:pic>
    </p:spTree>
    <p:extLst>
      <p:ext uri="{BB962C8B-B14F-4D97-AF65-F5344CB8AC3E}">
        <p14:creationId xmlns:p14="http://schemas.microsoft.com/office/powerpoint/2010/main" val="20504189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Games </a:t>
            </a:r>
            <a:r>
              <a:rPr lang="en-US" dirty="0"/>
              <a:t>C</a:t>
            </a:r>
            <a:r>
              <a:rPr lang="en-US" dirty="0" smtClean="0"/>
              <a:t>reate a </a:t>
            </a:r>
            <a:r>
              <a:rPr lang="en-US" dirty="0"/>
              <a:t>S</a:t>
            </a:r>
            <a:r>
              <a:rPr lang="en-US" dirty="0" smtClean="0"/>
              <a:t>afe Playground</a:t>
            </a:r>
            <a:endParaRPr lang="en-US" dirty="0"/>
          </a:p>
        </p:txBody>
      </p:sp>
      <p:sp>
        <p:nvSpPr>
          <p:cNvPr id="3" name="Inhaltsplatzhalter 2"/>
          <p:cNvSpPr>
            <a:spLocks noGrp="1"/>
          </p:cNvSpPr>
          <p:nvPr>
            <p:ph idx="1"/>
          </p:nvPr>
        </p:nvSpPr>
        <p:spPr>
          <a:xfrm>
            <a:off x="628650" y="1876302"/>
            <a:ext cx="5646141" cy="4215739"/>
          </a:xfrm>
        </p:spPr>
        <p:txBody>
          <a:bodyPr>
            <a:normAutofit/>
          </a:bodyPr>
          <a:lstStyle/>
          <a:p>
            <a:pPr marL="0" indent="0">
              <a:buNone/>
            </a:pPr>
            <a:r>
              <a:rPr lang="en-US" dirty="0" smtClean="0"/>
              <a:t>A game creates a </a:t>
            </a:r>
            <a:r>
              <a:rPr lang="en-US" b="1" dirty="0" smtClean="0">
                <a:solidFill>
                  <a:srgbClr val="DD2C58"/>
                </a:solidFill>
              </a:rPr>
              <a:t>safe space for </a:t>
            </a:r>
            <a:br>
              <a:rPr lang="en-US" b="1" dirty="0" smtClean="0">
                <a:solidFill>
                  <a:srgbClr val="DD2C58"/>
                </a:solidFill>
              </a:rPr>
            </a:br>
            <a:r>
              <a:rPr lang="en-US" b="1" dirty="0" smtClean="0">
                <a:solidFill>
                  <a:srgbClr val="DD2C58"/>
                </a:solidFill>
              </a:rPr>
              <a:t>social interactions </a:t>
            </a:r>
            <a:r>
              <a:rPr lang="en-US" dirty="0" smtClean="0"/>
              <a:t>and learning.</a:t>
            </a:r>
          </a:p>
          <a:p>
            <a:pPr marL="0" indent="0">
              <a:buNone/>
            </a:pPr>
            <a:endParaRPr lang="en-US" dirty="0" smtClean="0"/>
          </a:p>
          <a:p>
            <a:pPr marL="0" indent="0">
              <a:buNone/>
            </a:pPr>
            <a:r>
              <a:rPr lang="en-US" dirty="0"/>
              <a:t>In </a:t>
            </a:r>
            <a:r>
              <a:rPr lang="en-US" dirty="0" smtClean="0"/>
              <a:t>a game we </a:t>
            </a:r>
            <a:r>
              <a:rPr lang="en-US" dirty="0"/>
              <a:t>are able to </a:t>
            </a:r>
            <a:r>
              <a:rPr lang="en-US" b="1" dirty="0">
                <a:solidFill>
                  <a:schemeClr val="accent1">
                    <a:lumMod val="75000"/>
                  </a:schemeClr>
                </a:solidFill>
              </a:rPr>
              <a:t>try out new things </a:t>
            </a:r>
            <a:r>
              <a:rPr lang="en-US" dirty="0"/>
              <a:t>without threatening our </a:t>
            </a:r>
            <a:r>
              <a:rPr lang="en-US" dirty="0" smtClean="0"/>
              <a:t/>
            </a:r>
            <a:br>
              <a:rPr lang="en-US" dirty="0" smtClean="0"/>
            </a:br>
            <a:r>
              <a:rPr lang="en-US" dirty="0" smtClean="0"/>
              <a:t>social </a:t>
            </a:r>
            <a:r>
              <a:rPr lang="en-US" dirty="0"/>
              <a:t>standing</a:t>
            </a:r>
            <a:r>
              <a:rPr lang="en-US" b="1" dirty="0" smtClean="0"/>
              <a:t>.</a:t>
            </a:r>
          </a:p>
          <a:p>
            <a:pPr marL="0" indent="0">
              <a:buNone/>
            </a:pPr>
            <a:endParaRPr lang="en-US" b="1" dirty="0" smtClean="0"/>
          </a:p>
          <a:p>
            <a:pPr marL="0" indent="0">
              <a:buNone/>
            </a:pPr>
            <a:r>
              <a:rPr lang="en-US" dirty="0"/>
              <a:t>A game makes taking on </a:t>
            </a:r>
            <a:r>
              <a:rPr lang="en-US" b="1" dirty="0">
                <a:solidFill>
                  <a:srgbClr val="DD2C58"/>
                </a:solidFill>
              </a:rPr>
              <a:t>new perspectives</a:t>
            </a:r>
            <a:r>
              <a:rPr lang="en-US" dirty="0">
                <a:solidFill>
                  <a:srgbClr val="DD2C58"/>
                </a:solidFill>
              </a:rPr>
              <a:t> </a:t>
            </a:r>
            <a:r>
              <a:rPr lang="en-US" dirty="0"/>
              <a:t>easy and fun</a:t>
            </a:r>
            <a:r>
              <a:rPr lang="en-US" dirty="0" smtClean="0"/>
              <a:t>.</a:t>
            </a:r>
            <a:endParaRPr lang="en-US" b="1" dirty="0" smtClean="0"/>
          </a:p>
        </p:txBody>
      </p:sp>
      <p:pic>
        <p:nvPicPr>
          <p:cNvPr id="5" name="Bild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4791" y="3057896"/>
            <a:ext cx="2508744" cy="1852549"/>
          </a:xfrm>
          <a:prstGeom prst="rect">
            <a:avLst/>
          </a:prstGeom>
        </p:spPr>
      </p:pic>
    </p:spTree>
    <p:extLst>
      <p:ext uri="{BB962C8B-B14F-4D97-AF65-F5344CB8AC3E}">
        <p14:creationId xmlns:p14="http://schemas.microsoft.com/office/powerpoint/2010/main" val="8626041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With Serious Games it is easy to</a:t>
            </a:r>
            <a:r>
              <a:rPr lang="mr-IN" dirty="0" smtClean="0"/>
              <a:t>…</a:t>
            </a:r>
            <a:endParaRPr lang="de-AT" dirty="0"/>
          </a:p>
        </p:txBody>
      </p:sp>
      <p:sp>
        <p:nvSpPr>
          <p:cNvPr id="3" name="Textplatzhalter 2"/>
          <p:cNvSpPr>
            <a:spLocks noGrp="1"/>
          </p:cNvSpPr>
          <p:nvPr>
            <p:ph type="body" idx="1"/>
          </p:nvPr>
        </p:nvSpPr>
        <p:spPr/>
        <p:txBody>
          <a:bodyPr/>
          <a:lstStyle/>
          <a:p>
            <a:endParaRPr lang="de-AT"/>
          </a:p>
        </p:txBody>
      </p:sp>
    </p:spTree>
    <p:extLst>
      <p:ext uri="{BB962C8B-B14F-4D97-AF65-F5344CB8AC3E}">
        <p14:creationId xmlns:p14="http://schemas.microsoft.com/office/powerpoint/2010/main" val="19147600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590939" y="4616825"/>
            <a:ext cx="8095861" cy="1384995"/>
          </a:xfrm>
          <a:prstGeom prst="rect">
            <a:avLst/>
          </a:prstGeom>
          <a:noFill/>
        </p:spPr>
        <p:txBody>
          <a:bodyPr wrap="square" rtlCol="0">
            <a:spAutoFit/>
          </a:bodyPr>
          <a:lstStyle/>
          <a:p>
            <a:r>
              <a:rPr lang="en-US" sz="2800" b="1" dirty="0" smtClean="0">
                <a:solidFill>
                  <a:srgbClr val="DD2C58"/>
                </a:solidFill>
              </a:rPr>
              <a:t>Develop shared understanding</a:t>
            </a:r>
            <a:r>
              <a:rPr lang="en-US" sz="2800" b="1" dirty="0" smtClean="0"/>
              <a:t>, involve and </a:t>
            </a:r>
            <a:r>
              <a:rPr lang="en-US" sz="2800" b="1" dirty="0">
                <a:solidFill>
                  <a:schemeClr val="accent1">
                    <a:lumMod val="75000"/>
                  </a:schemeClr>
                </a:solidFill>
              </a:rPr>
              <a:t>engage </a:t>
            </a:r>
            <a:r>
              <a:rPr lang="en-US" sz="2800" b="1" dirty="0" smtClean="0">
                <a:solidFill>
                  <a:schemeClr val="accent1">
                    <a:lumMod val="75000"/>
                  </a:schemeClr>
                </a:solidFill>
              </a:rPr>
              <a:t>all team members</a:t>
            </a:r>
            <a:r>
              <a:rPr lang="en-US" sz="2800" b="1" dirty="0" smtClean="0"/>
              <a:t>, create and </a:t>
            </a:r>
            <a:r>
              <a:rPr lang="en-US" sz="2800" b="1" dirty="0" smtClean="0">
                <a:solidFill>
                  <a:srgbClr val="DD2C58"/>
                </a:solidFill>
              </a:rPr>
              <a:t>exchange new </a:t>
            </a:r>
          </a:p>
          <a:p>
            <a:r>
              <a:rPr lang="en-US" sz="2800" b="1" dirty="0" smtClean="0">
                <a:solidFill>
                  <a:srgbClr val="DD2C58"/>
                </a:solidFill>
              </a:rPr>
              <a:t>ideas effectively</a:t>
            </a:r>
            <a:r>
              <a:rPr lang="en-US" sz="2800" b="1" dirty="0" smtClean="0"/>
              <a:t> and have fun while doing so.</a:t>
            </a:r>
            <a:endParaRPr lang="en-US" sz="2800" b="1" dirty="0"/>
          </a:p>
        </p:txBody>
      </p:sp>
      <p:grpSp>
        <p:nvGrpSpPr>
          <p:cNvPr id="9" name="Gruppierung 8"/>
          <p:cNvGrpSpPr/>
          <p:nvPr/>
        </p:nvGrpSpPr>
        <p:grpSpPr>
          <a:xfrm>
            <a:off x="5397265" y="792729"/>
            <a:ext cx="1763594" cy="1683204"/>
            <a:chOff x="5039537" y="1870154"/>
            <a:chExt cx="3452815" cy="3295426"/>
          </a:xfrm>
        </p:grpSpPr>
        <p:pic>
          <p:nvPicPr>
            <p:cNvPr id="5" name="Bild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9537" y="3181875"/>
              <a:ext cx="1324663" cy="1857004"/>
            </a:xfrm>
            <a:prstGeom prst="rect">
              <a:avLst/>
            </a:prstGeom>
            <a:effectLst>
              <a:outerShdw blurRad="50800" dist="38100" dir="5400000" algn="t" rotWithShape="0">
                <a:schemeClr val="bg1">
                  <a:lumMod val="65000"/>
                  <a:alpha val="40000"/>
                </a:schemeClr>
              </a:outerShdw>
            </a:effectLst>
          </p:spPr>
        </p:pic>
        <p:pic>
          <p:nvPicPr>
            <p:cNvPr id="6" name="Bild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1079" y="3059103"/>
              <a:ext cx="1426978" cy="2000436"/>
            </a:xfrm>
            <a:prstGeom prst="rect">
              <a:avLst/>
            </a:prstGeom>
            <a:effectLst>
              <a:outerShdw blurRad="50800" dist="38100" dir="5400000" algn="t" rotWithShape="0">
                <a:schemeClr val="bg1">
                  <a:lumMod val="65000"/>
                  <a:alpha val="40000"/>
                </a:schemeClr>
              </a:outerShdw>
            </a:effectLst>
          </p:spPr>
        </p:pic>
        <p:pic>
          <p:nvPicPr>
            <p:cNvPr id="7" name="Bild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9537" y="1870154"/>
              <a:ext cx="3410062" cy="1231411"/>
            </a:xfrm>
            <a:prstGeom prst="rect">
              <a:avLst/>
            </a:prstGeom>
            <a:effectLst>
              <a:outerShdw blurRad="50800" dist="38100" dir="5400000" algn="t" rotWithShape="0">
                <a:schemeClr val="bg1">
                  <a:lumMod val="65000"/>
                  <a:alpha val="40000"/>
                </a:schemeClr>
              </a:outerShdw>
            </a:effectLst>
          </p:spPr>
        </p:pic>
        <p:pic>
          <p:nvPicPr>
            <p:cNvPr id="8" name="Bild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02525" y="3103199"/>
              <a:ext cx="1289827" cy="2062381"/>
            </a:xfrm>
            <a:prstGeom prst="rect">
              <a:avLst/>
            </a:prstGeom>
            <a:effectLst>
              <a:outerShdw blurRad="50800" dist="38100" dir="5400000" algn="t" rotWithShape="0">
                <a:schemeClr val="bg1">
                  <a:lumMod val="65000"/>
                  <a:alpha val="40000"/>
                </a:schemeClr>
              </a:outerShdw>
            </a:effectLst>
          </p:spPr>
        </p:pic>
      </p:grpSp>
      <p:grpSp>
        <p:nvGrpSpPr>
          <p:cNvPr id="14" name="Gruppierung 13"/>
          <p:cNvGrpSpPr/>
          <p:nvPr/>
        </p:nvGrpSpPr>
        <p:grpSpPr>
          <a:xfrm>
            <a:off x="1350827" y="2765641"/>
            <a:ext cx="1769719" cy="1196877"/>
            <a:chOff x="4909861" y="2687583"/>
            <a:chExt cx="3478977" cy="2352864"/>
          </a:xfrm>
        </p:grpSpPr>
        <p:pic>
          <p:nvPicPr>
            <p:cNvPr id="11" name="Bild 10"/>
            <p:cNvPicPr>
              <a:picLocks noChangeAspect="1"/>
            </p:cNvPicPr>
            <p:nvPr/>
          </p:nvPicPr>
          <p:blipFill>
            <a:blip r:embed="rId6">
              <a:alphaModFix amt="92000"/>
              <a:extLst>
                <a:ext uri="{28A0092B-C50C-407E-A947-70E740481C1C}">
                  <a14:useLocalDpi xmlns:a14="http://schemas.microsoft.com/office/drawing/2010/main" val="0"/>
                </a:ext>
              </a:extLst>
            </a:blip>
            <a:stretch>
              <a:fillRect/>
            </a:stretch>
          </p:blipFill>
          <p:spPr>
            <a:xfrm>
              <a:off x="5982042" y="2687583"/>
              <a:ext cx="1311590" cy="1506633"/>
            </a:xfrm>
            <a:prstGeom prst="rect">
              <a:avLst/>
            </a:prstGeom>
          </p:spPr>
        </p:pic>
        <p:pic>
          <p:nvPicPr>
            <p:cNvPr id="12" name="Bild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004773" y="3100169"/>
              <a:ext cx="1384065" cy="1940278"/>
            </a:xfrm>
            <a:prstGeom prst="rect">
              <a:avLst/>
            </a:prstGeom>
            <a:effectLst>
              <a:outerShdw blurRad="63500" sx="102000" sy="102000" algn="ctr" rotWithShape="0">
                <a:prstClr val="black">
                  <a:alpha val="40000"/>
                </a:prstClr>
              </a:outerShdw>
            </a:effectLst>
          </p:spPr>
        </p:pic>
        <p:pic>
          <p:nvPicPr>
            <p:cNvPr id="13" name="Bild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9861" y="3025544"/>
              <a:ext cx="1311590" cy="1838678"/>
            </a:xfrm>
            <a:prstGeom prst="rect">
              <a:avLst/>
            </a:prstGeom>
            <a:effectLst>
              <a:outerShdw blurRad="63500" sx="102000" sy="102000" algn="ctr" rotWithShape="0">
                <a:prstClr val="black">
                  <a:alpha val="40000"/>
                </a:prstClr>
              </a:outerShdw>
            </a:effectLst>
          </p:spPr>
        </p:pic>
      </p:grpSp>
      <p:pic>
        <p:nvPicPr>
          <p:cNvPr id="15" name="Bild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37014" y="1092354"/>
            <a:ext cx="2275563" cy="1228858"/>
          </a:xfrm>
          <a:prstGeom prst="rect">
            <a:avLst/>
          </a:prstGeom>
          <a:effectLst>
            <a:outerShdw blurRad="50800" dist="38100" dir="5400000" algn="t" rotWithShape="0">
              <a:schemeClr val="bg1">
                <a:lumMod val="50000"/>
                <a:alpha val="40000"/>
              </a:schemeClr>
            </a:outerShdw>
          </a:effectLst>
        </p:spPr>
      </p:pic>
      <p:pic>
        <p:nvPicPr>
          <p:cNvPr id="17" name="Bild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25098" y="2677571"/>
            <a:ext cx="1031148" cy="1123527"/>
          </a:xfrm>
          <a:prstGeom prst="rect">
            <a:avLst/>
          </a:prstGeom>
        </p:spPr>
      </p:pic>
      <p:pic>
        <p:nvPicPr>
          <p:cNvPr id="18" name="Bild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4427" y="2860503"/>
            <a:ext cx="814793" cy="1142233"/>
          </a:xfrm>
          <a:prstGeom prst="rect">
            <a:avLst/>
          </a:prstGeom>
          <a:effectLst>
            <a:outerShdw blurRad="50800" dist="38100" dir="5400000" algn="t" rotWithShape="0">
              <a:schemeClr val="bg1">
                <a:lumMod val="65000"/>
                <a:alpha val="40000"/>
              </a:schemeClr>
            </a:outerShdw>
          </a:effectLst>
        </p:spPr>
      </p:pic>
      <p:pic>
        <p:nvPicPr>
          <p:cNvPr id="19" name="Bild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690852" y="2871775"/>
            <a:ext cx="704519" cy="113096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46543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a:t>
            </a:r>
            <a:endParaRPr lang="de-AT" dirty="0"/>
          </a:p>
        </p:txBody>
      </p:sp>
      <p:sp>
        <p:nvSpPr>
          <p:cNvPr id="3" name="Textplatzhalter 2"/>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7294447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892" y="5042821"/>
            <a:ext cx="855422" cy="445856"/>
          </a:xfrm>
          <a:prstGeom prst="rect">
            <a:avLst/>
          </a:prstGeom>
        </p:spPr>
      </p:pic>
      <p:sp>
        <p:nvSpPr>
          <p:cNvPr id="2" name="Titel 1"/>
          <p:cNvSpPr>
            <a:spLocks noGrp="1"/>
          </p:cNvSpPr>
          <p:nvPr>
            <p:ph type="title"/>
          </p:nvPr>
        </p:nvSpPr>
        <p:spPr/>
        <p:txBody>
          <a:bodyPr>
            <a:normAutofit/>
          </a:bodyPr>
          <a:lstStyle/>
          <a:p>
            <a:r>
              <a:rPr lang="en-US" dirty="0" err="1" smtClean="0"/>
              <a:t>Spiderweb</a:t>
            </a:r>
            <a:r>
              <a:rPr lang="en-US" dirty="0" smtClean="0"/>
              <a:t/>
            </a:r>
            <a:br>
              <a:rPr lang="en-US" dirty="0" smtClean="0"/>
            </a:br>
            <a:r>
              <a:rPr lang="en-US" sz="3200" b="1" dirty="0" smtClean="0">
                <a:solidFill>
                  <a:srgbClr val="DD2C58"/>
                </a:solidFill>
              </a:rPr>
              <a:t>Understand Product Relationships</a:t>
            </a:r>
            <a:endParaRPr lang="en-US" b="1" dirty="0">
              <a:solidFill>
                <a:srgbClr val="DD2C58"/>
              </a:solidFill>
            </a:endParaRPr>
          </a:p>
        </p:txBody>
      </p:sp>
      <p:pic>
        <p:nvPicPr>
          <p:cNvPr id="4" name="Bild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2403">
            <a:off x="2910266" y="2136120"/>
            <a:ext cx="3396493" cy="2755569"/>
          </a:xfrm>
          <a:prstGeom prst="rect">
            <a:avLst/>
          </a:prstGeom>
        </p:spPr>
      </p:pic>
      <p:pic>
        <p:nvPicPr>
          <p:cNvPr id="5" name="Bild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1061" y="3780263"/>
            <a:ext cx="1685210" cy="2362443"/>
          </a:xfrm>
          <a:prstGeom prst="rect">
            <a:avLst/>
          </a:prstGeom>
          <a:effectLst>
            <a:outerShdw blurRad="50800" dist="38100" dir="5400000" algn="t" rotWithShape="0">
              <a:schemeClr val="bg1">
                <a:lumMod val="65000"/>
                <a:alpha val="40000"/>
              </a:schemeClr>
            </a:outerShdw>
          </a:effectLst>
        </p:spPr>
      </p:pic>
      <p:pic>
        <p:nvPicPr>
          <p:cNvPr id="6" name="Bild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666242" y="3691054"/>
            <a:ext cx="1589500" cy="2551617"/>
          </a:xfrm>
          <a:prstGeom prst="rect">
            <a:avLst/>
          </a:prstGeom>
          <a:effectLst>
            <a:outerShdw blurRad="63500" sx="102000" sy="102000" algn="ctr" rotWithShape="0">
              <a:prstClr val="black">
                <a:alpha val="40000"/>
              </a:prstClr>
            </a:outerShdw>
          </a:effectLst>
        </p:spPr>
      </p:pic>
      <p:pic>
        <p:nvPicPr>
          <p:cNvPr id="10" name="Bild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8809" y="4541224"/>
            <a:ext cx="690168" cy="501597"/>
          </a:xfrm>
          <a:prstGeom prst="rect">
            <a:avLst/>
          </a:prstGeom>
        </p:spPr>
      </p:pic>
      <p:pic>
        <p:nvPicPr>
          <p:cNvPr id="11" name="Bild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0012" y="4737858"/>
            <a:ext cx="552268" cy="383826"/>
          </a:xfrm>
          <a:prstGeom prst="rect">
            <a:avLst/>
          </a:prstGeom>
        </p:spPr>
      </p:pic>
      <p:pic>
        <p:nvPicPr>
          <p:cNvPr id="12" name="Bild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2487" y="4236197"/>
            <a:ext cx="557205" cy="460018"/>
          </a:xfrm>
          <a:prstGeom prst="rect">
            <a:avLst/>
          </a:prstGeom>
        </p:spPr>
      </p:pic>
      <p:pic>
        <p:nvPicPr>
          <p:cNvPr id="15" name="Bild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148254">
            <a:off x="449113" y="4300341"/>
            <a:ext cx="628741" cy="436975"/>
          </a:xfrm>
          <a:prstGeom prst="rect">
            <a:avLst/>
          </a:prstGeom>
        </p:spPr>
      </p:pic>
      <p:pic>
        <p:nvPicPr>
          <p:cNvPr id="13" name="Bild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652" y="4570588"/>
            <a:ext cx="1022143" cy="532753"/>
          </a:xfrm>
          <a:prstGeom prst="rect">
            <a:avLst/>
          </a:prstGeom>
        </p:spPr>
      </p:pic>
      <p:pic>
        <p:nvPicPr>
          <p:cNvPr id="16" name="Bild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07356">
            <a:off x="7934827" y="4242003"/>
            <a:ext cx="682494" cy="496020"/>
          </a:xfrm>
          <a:prstGeom prst="rect">
            <a:avLst/>
          </a:prstGeom>
        </p:spPr>
      </p:pic>
      <p:pic>
        <p:nvPicPr>
          <p:cNvPr id="17" name="Bild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8815" y="4886329"/>
            <a:ext cx="570155" cy="470709"/>
          </a:xfrm>
          <a:prstGeom prst="rect">
            <a:avLst/>
          </a:prstGeom>
        </p:spPr>
      </p:pic>
      <p:pic>
        <p:nvPicPr>
          <p:cNvPr id="14" name="Bild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79029">
            <a:off x="945566" y="4855957"/>
            <a:ext cx="483114" cy="398849"/>
          </a:xfrm>
          <a:prstGeom prst="rect">
            <a:avLst/>
          </a:prstGeom>
        </p:spPr>
      </p:pic>
    </p:spTree>
    <p:extLst>
      <p:ext uri="{BB962C8B-B14F-4D97-AF65-F5344CB8AC3E}">
        <p14:creationId xmlns:p14="http://schemas.microsoft.com/office/powerpoint/2010/main" val="5305841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761" y="2634904"/>
            <a:ext cx="3349673" cy="3649765"/>
          </a:xfrm>
          <a:prstGeom prst="rect">
            <a:avLst/>
          </a:prstGeom>
          <a:effectLst>
            <a:outerShdw blurRad="50800" dist="38100" dir="5400000" algn="t" rotWithShape="0">
              <a:schemeClr val="bg1">
                <a:lumMod val="65000"/>
                <a:alpha val="40000"/>
              </a:schemeClr>
            </a:outerShdw>
          </a:effectLst>
        </p:spPr>
      </p:pic>
      <p:sp>
        <p:nvSpPr>
          <p:cNvPr id="2" name="Titel 1"/>
          <p:cNvSpPr>
            <a:spLocks noGrp="1"/>
          </p:cNvSpPr>
          <p:nvPr>
            <p:ph type="title"/>
          </p:nvPr>
        </p:nvSpPr>
        <p:spPr/>
        <p:txBody>
          <a:bodyPr>
            <a:normAutofit/>
          </a:bodyPr>
          <a:lstStyle/>
          <a:p>
            <a:r>
              <a:rPr lang="en-US" dirty="0" smtClean="0"/>
              <a:t>Speedboat</a:t>
            </a:r>
            <a:br>
              <a:rPr lang="en-US" dirty="0" smtClean="0"/>
            </a:br>
            <a:r>
              <a:rPr lang="en-US" sz="3100" b="1" dirty="0" smtClean="0">
                <a:solidFill>
                  <a:srgbClr val="DD2C58"/>
                </a:solidFill>
              </a:rPr>
              <a:t>Identify Pain Points (Areas of Improvement)</a:t>
            </a:r>
            <a:endParaRPr lang="en-US" sz="3100" b="1" dirty="0">
              <a:solidFill>
                <a:srgbClr val="DD2C58"/>
              </a:solidFill>
            </a:endParaRPr>
          </a:p>
        </p:txBody>
      </p:sp>
      <p:sp>
        <p:nvSpPr>
          <p:cNvPr id="4" name="Textfeld 3"/>
          <p:cNvSpPr txBox="1"/>
          <p:nvPr/>
        </p:nvSpPr>
        <p:spPr>
          <a:xfrm>
            <a:off x="5751434" y="2638120"/>
            <a:ext cx="3258751" cy="707886"/>
          </a:xfrm>
          <a:prstGeom prst="rect">
            <a:avLst/>
          </a:prstGeom>
          <a:noFill/>
        </p:spPr>
        <p:txBody>
          <a:bodyPr wrap="square" rtlCol="0">
            <a:spAutoFit/>
          </a:bodyPr>
          <a:lstStyle/>
          <a:p>
            <a:r>
              <a:rPr lang="en-US" sz="2000" b="1" dirty="0" smtClean="0">
                <a:solidFill>
                  <a:schemeClr val="accent1">
                    <a:lumMod val="75000"/>
                  </a:schemeClr>
                </a:solidFill>
              </a:rPr>
              <a:t>“What keeps you from using our service more often?”</a:t>
            </a:r>
            <a:endParaRPr lang="en-US" sz="2000" b="1" dirty="0">
              <a:solidFill>
                <a:schemeClr val="accent1">
                  <a:lumMod val="75000"/>
                </a:schemeClr>
              </a:solidFill>
            </a:endParaRPr>
          </a:p>
        </p:txBody>
      </p:sp>
      <p:sp>
        <p:nvSpPr>
          <p:cNvPr id="8" name="Textfeld 7"/>
          <p:cNvSpPr txBox="1"/>
          <p:nvPr/>
        </p:nvSpPr>
        <p:spPr>
          <a:xfrm>
            <a:off x="6427802" y="4095759"/>
            <a:ext cx="795411" cy="369332"/>
          </a:xfrm>
          <a:prstGeom prst="rect">
            <a:avLst/>
          </a:prstGeom>
          <a:noFill/>
        </p:spPr>
        <p:txBody>
          <a:bodyPr wrap="none" rtlCol="0">
            <a:spAutoFit/>
          </a:bodyPr>
          <a:lstStyle/>
          <a:p>
            <a:r>
              <a:rPr lang="en-US" smtClean="0"/>
              <a:t>A little</a:t>
            </a:r>
            <a:endParaRPr lang="en-US"/>
          </a:p>
        </p:txBody>
      </p:sp>
      <p:sp>
        <p:nvSpPr>
          <p:cNvPr id="9" name="Textfeld 8"/>
          <p:cNvSpPr txBox="1"/>
          <p:nvPr/>
        </p:nvSpPr>
        <p:spPr>
          <a:xfrm>
            <a:off x="6399860" y="4783310"/>
            <a:ext cx="1269194" cy="369332"/>
          </a:xfrm>
          <a:prstGeom prst="rect">
            <a:avLst/>
          </a:prstGeom>
          <a:noFill/>
        </p:spPr>
        <p:txBody>
          <a:bodyPr wrap="none" rtlCol="0">
            <a:spAutoFit/>
          </a:bodyPr>
          <a:lstStyle/>
          <a:p>
            <a:r>
              <a:rPr lang="en-US" dirty="0" smtClean="0"/>
              <a:t>Quite some</a:t>
            </a:r>
            <a:endParaRPr lang="en-US" dirty="0"/>
          </a:p>
        </p:txBody>
      </p:sp>
      <p:sp>
        <p:nvSpPr>
          <p:cNvPr id="10" name="Textfeld 9"/>
          <p:cNvSpPr txBox="1"/>
          <p:nvPr/>
        </p:nvSpPr>
        <p:spPr>
          <a:xfrm>
            <a:off x="6399860" y="5607773"/>
            <a:ext cx="1387944" cy="369332"/>
          </a:xfrm>
          <a:prstGeom prst="rect">
            <a:avLst/>
          </a:prstGeom>
          <a:noFill/>
        </p:spPr>
        <p:txBody>
          <a:bodyPr wrap="none" rtlCol="0">
            <a:spAutoFit/>
          </a:bodyPr>
          <a:lstStyle/>
          <a:p>
            <a:r>
              <a:rPr lang="en-US" dirty="0" smtClean="0"/>
              <a:t>Really strong</a:t>
            </a:r>
            <a:endParaRPr lang="en-US" dirty="0"/>
          </a:p>
        </p:txBody>
      </p:sp>
      <p:sp>
        <p:nvSpPr>
          <p:cNvPr id="19" name="Pfeil nach unten 18"/>
          <p:cNvSpPr/>
          <p:nvPr/>
        </p:nvSpPr>
        <p:spPr>
          <a:xfrm>
            <a:off x="6065202" y="4293437"/>
            <a:ext cx="131667" cy="1683667"/>
          </a:xfrm>
          <a:prstGeom prst="downArrow">
            <a:avLst>
              <a:gd name="adj1" fmla="val 35717"/>
              <a:gd name="adj2" fmla="val 871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ild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960" y="3500438"/>
            <a:ext cx="1825328" cy="2551617"/>
          </a:xfrm>
          <a:prstGeom prst="rect">
            <a:avLst/>
          </a:prstGeom>
          <a:effectLst>
            <a:outerShdw blurRad="63500" sx="102000" sy="102000" algn="ctr" rotWithShape="0">
              <a:prstClr val="black">
                <a:alpha val="40000"/>
              </a:prstClr>
            </a:outerShdw>
          </a:effectLst>
        </p:spPr>
      </p:pic>
      <p:pic>
        <p:nvPicPr>
          <p:cNvPr id="5" name="Bild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809" y="3663044"/>
            <a:ext cx="1861703" cy="2609864"/>
          </a:xfrm>
          <a:prstGeom prst="rect">
            <a:avLst/>
          </a:prstGeom>
          <a:effectLst>
            <a:outerShdw blurRad="50800" dist="38100" dir="5400000" algn="t" rotWithShape="0">
              <a:schemeClr val="bg1">
                <a:lumMod val="65000"/>
                <a:alpha val="40000"/>
              </a:schemeClr>
            </a:outerShdw>
          </a:effectLst>
        </p:spPr>
      </p:pic>
    </p:spTree>
    <p:extLst>
      <p:ext uri="{BB962C8B-B14F-4D97-AF65-F5344CB8AC3E}">
        <p14:creationId xmlns:p14="http://schemas.microsoft.com/office/powerpoint/2010/main" val="8736784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Prune the Product Tree</a:t>
            </a:r>
            <a:br>
              <a:rPr lang="en-US" dirty="0" smtClean="0"/>
            </a:br>
            <a:r>
              <a:rPr lang="en-US" sz="3200" b="1" dirty="0" smtClean="0">
                <a:solidFill>
                  <a:srgbClr val="DD2C58"/>
                </a:solidFill>
              </a:rPr>
              <a:t>Shape Your Product to Market Needs</a:t>
            </a:r>
            <a:endParaRPr lang="en-US" b="1" dirty="0">
              <a:solidFill>
                <a:srgbClr val="DD2C58"/>
              </a:solidFill>
            </a:endParaRPr>
          </a:p>
        </p:txBody>
      </p:sp>
      <p:pic>
        <p:nvPicPr>
          <p:cNvPr id="5" name="Bild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362" y="3600313"/>
            <a:ext cx="1552592" cy="2176531"/>
          </a:xfrm>
          <a:prstGeom prst="rect">
            <a:avLst/>
          </a:prstGeom>
          <a:effectLst>
            <a:outerShdw blurRad="50800" dist="38100" dir="5400000" algn="t" rotWithShape="0">
              <a:schemeClr val="bg1">
                <a:lumMod val="65000"/>
                <a:alpha val="40000"/>
              </a:schemeClr>
            </a:outerShdw>
          </a:effectLst>
        </p:spPr>
      </p:pic>
      <p:pic>
        <p:nvPicPr>
          <p:cNvPr id="4" name="Bild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5926" y="1690689"/>
            <a:ext cx="3455231" cy="4920251"/>
          </a:xfrm>
          <a:prstGeom prst="rect">
            <a:avLst/>
          </a:prstGeom>
        </p:spPr>
      </p:pic>
      <p:pic>
        <p:nvPicPr>
          <p:cNvPr id="6" name="Bild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048464" y="3614787"/>
            <a:ext cx="1352256" cy="217077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3416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628650" y="1996069"/>
            <a:ext cx="7886700" cy="4180894"/>
          </a:xfrm>
        </p:spPr>
        <p:txBody>
          <a:bodyPr>
            <a:normAutofit/>
          </a:bodyPr>
          <a:lstStyle/>
          <a:p>
            <a:pPr marL="0" indent="0">
              <a:lnSpc>
                <a:spcPct val="120000"/>
              </a:lnSpc>
              <a:spcBef>
                <a:spcPts val="0"/>
              </a:spcBef>
              <a:spcAft>
                <a:spcPts val="1200"/>
              </a:spcAft>
              <a:buNone/>
            </a:pPr>
            <a:r>
              <a:rPr lang="en-US" sz="2400" dirty="0"/>
              <a:t>The </a:t>
            </a:r>
            <a:r>
              <a:rPr lang="en-US" sz="2400" dirty="0" err="1"/>
              <a:t>bwin</a:t>
            </a:r>
            <a:r>
              <a:rPr lang="en-US" sz="2400" dirty="0"/>
              <a:t> Software Eco-System</a:t>
            </a:r>
          </a:p>
          <a:p>
            <a:pPr marL="0" indent="0">
              <a:lnSpc>
                <a:spcPct val="120000"/>
              </a:lnSpc>
              <a:spcAft>
                <a:spcPts val="1200"/>
              </a:spcAft>
              <a:buNone/>
            </a:pPr>
            <a:r>
              <a:rPr lang="en-US" sz="2400" dirty="0"/>
              <a:t>Agile Product Development at Scale</a:t>
            </a:r>
          </a:p>
          <a:p>
            <a:pPr marL="0" indent="0">
              <a:lnSpc>
                <a:spcPct val="120000"/>
              </a:lnSpc>
              <a:spcAft>
                <a:spcPts val="1200"/>
              </a:spcAft>
              <a:buNone/>
            </a:pPr>
            <a:r>
              <a:rPr lang="en-US" sz="2400" dirty="0"/>
              <a:t>Problem </a:t>
            </a:r>
            <a:r>
              <a:rPr lang="en-US" sz="2400" dirty="0" smtClean="0"/>
              <a:t>Solving and Serious Games</a:t>
            </a:r>
            <a:endParaRPr lang="en-US" sz="2400" dirty="0"/>
          </a:p>
          <a:p>
            <a:pPr marL="0" indent="0">
              <a:lnSpc>
                <a:spcPct val="120000"/>
              </a:lnSpc>
              <a:spcAft>
                <a:spcPts val="1200"/>
              </a:spcAft>
              <a:buNone/>
            </a:pPr>
            <a:r>
              <a:rPr lang="en-US" sz="2400" dirty="0"/>
              <a:t>Innovation Games® at Scale</a:t>
            </a:r>
          </a:p>
        </p:txBody>
      </p:sp>
    </p:spTree>
    <p:extLst>
      <p:ext uri="{BB962C8B-B14F-4D97-AF65-F5344CB8AC3E}">
        <p14:creationId xmlns:p14="http://schemas.microsoft.com/office/powerpoint/2010/main" val="29480289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a:xfrm>
            <a:off x="628650" y="1996069"/>
            <a:ext cx="7886700" cy="4180894"/>
          </a:xfrm>
        </p:spPr>
        <p:txBody>
          <a:bodyPr>
            <a:normAutofit/>
          </a:bodyPr>
          <a:lstStyle/>
          <a:p>
            <a:pPr marL="0" indent="0">
              <a:lnSpc>
                <a:spcPct val="120000"/>
              </a:lnSpc>
              <a:spcBef>
                <a:spcPts val="0"/>
              </a:spcBef>
              <a:spcAft>
                <a:spcPts val="1200"/>
              </a:spcAft>
              <a:buNone/>
            </a:pPr>
            <a:r>
              <a:rPr lang="en-US" sz="2400" dirty="0" smtClean="0"/>
              <a:t>The </a:t>
            </a:r>
            <a:r>
              <a:rPr lang="en-US" sz="2400" dirty="0" err="1" smtClean="0"/>
              <a:t>bwin</a:t>
            </a:r>
            <a:r>
              <a:rPr lang="en-US" sz="2400" dirty="0" smtClean="0"/>
              <a:t> Software Eco-System</a:t>
            </a:r>
          </a:p>
          <a:p>
            <a:pPr marL="0" indent="0">
              <a:lnSpc>
                <a:spcPct val="120000"/>
              </a:lnSpc>
              <a:spcAft>
                <a:spcPts val="1200"/>
              </a:spcAft>
              <a:buNone/>
            </a:pPr>
            <a:r>
              <a:rPr lang="en-US" sz="2400" dirty="0" smtClean="0"/>
              <a:t>Agile </a:t>
            </a:r>
            <a:r>
              <a:rPr lang="en-US" sz="2400" dirty="0"/>
              <a:t>Product Development at Scale</a:t>
            </a:r>
          </a:p>
          <a:p>
            <a:pPr marL="0" indent="0">
              <a:lnSpc>
                <a:spcPct val="120000"/>
              </a:lnSpc>
              <a:spcAft>
                <a:spcPts val="1200"/>
              </a:spcAft>
              <a:buNone/>
            </a:pPr>
            <a:r>
              <a:rPr lang="en-US" sz="2400" dirty="0"/>
              <a:t>Problem </a:t>
            </a:r>
            <a:r>
              <a:rPr lang="en-US" sz="2400" dirty="0" smtClean="0"/>
              <a:t>Solving and Serious Games</a:t>
            </a:r>
            <a:endParaRPr lang="en-US" sz="2400" dirty="0"/>
          </a:p>
          <a:p>
            <a:pPr marL="0" indent="0">
              <a:lnSpc>
                <a:spcPct val="120000"/>
              </a:lnSpc>
              <a:spcAft>
                <a:spcPts val="1200"/>
              </a:spcAft>
              <a:buNone/>
            </a:pPr>
            <a:r>
              <a:rPr lang="en-US" sz="3600" b="1" dirty="0">
                <a:solidFill>
                  <a:srgbClr val="FFCD00"/>
                </a:solidFill>
              </a:rPr>
              <a:t>Innovation</a:t>
            </a:r>
            <a:r>
              <a:rPr lang="en-US" sz="3600" b="1" dirty="0">
                <a:solidFill>
                  <a:srgbClr val="DD2C58"/>
                </a:solidFill>
              </a:rPr>
              <a:t> </a:t>
            </a:r>
            <a:r>
              <a:rPr lang="en-US" sz="3600" b="1" dirty="0">
                <a:solidFill>
                  <a:srgbClr val="FFCD00"/>
                </a:solidFill>
              </a:rPr>
              <a:t>Games®</a:t>
            </a:r>
            <a:r>
              <a:rPr lang="en-US" sz="3600" b="1" dirty="0">
                <a:solidFill>
                  <a:srgbClr val="DD2C58"/>
                </a:solidFill>
              </a:rPr>
              <a:t> </a:t>
            </a:r>
            <a:r>
              <a:rPr lang="en-US" sz="3600" b="1" dirty="0">
                <a:solidFill>
                  <a:srgbClr val="FFCD00"/>
                </a:solidFill>
              </a:rPr>
              <a:t>at</a:t>
            </a:r>
            <a:r>
              <a:rPr lang="en-US" sz="3600" b="1" dirty="0">
                <a:solidFill>
                  <a:srgbClr val="DD2C58"/>
                </a:solidFill>
              </a:rPr>
              <a:t> </a:t>
            </a:r>
            <a:r>
              <a:rPr lang="en-US" sz="3600" b="1" dirty="0">
                <a:solidFill>
                  <a:srgbClr val="FFCD00"/>
                </a:solidFill>
              </a:rPr>
              <a:t>Scale</a:t>
            </a:r>
          </a:p>
        </p:txBody>
      </p:sp>
    </p:spTree>
    <p:extLst>
      <p:ext uri="{BB962C8B-B14F-4D97-AF65-F5344CB8AC3E}">
        <p14:creationId xmlns:p14="http://schemas.microsoft.com/office/powerpoint/2010/main" val="21079220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chemeClr val="bg1"/>
                </a:solidFill>
              </a:rPr>
              <a:t>Using Innovation® Games at Scale</a:t>
            </a:r>
            <a:endParaRPr lang="de-AT" dirty="0">
              <a:solidFill>
                <a:schemeClr val="bg1"/>
              </a:solidFill>
            </a:endParaRPr>
          </a:p>
        </p:txBody>
      </p:sp>
      <p:sp>
        <p:nvSpPr>
          <p:cNvPr id="3" name="Textplatzhalter 2"/>
          <p:cNvSpPr>
            <a:spLocks noGrp="1"/>
          </p:cNvSpPr>
          <p:nvPr>
            <p:ph type="body" idx="1"/>
          </p:nvPr>
        </p:nvSpPr>
        <p:spPr/>
        <p:txBody>
          <a:bodyPr/>
          <a:lstStyle/>
          <a:p>
            <a:endParaRPr lang="de-AT" dirty="0"/>
          </a:p>
        </p:txBody>
      </p:sp>
      <p:pic>
        <p:nvPicPr>
          <p:cNvPr id="5" name="Picture 2" descr="C:\Users\cloibl\Desktop\templates\bwin_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7348" y="1206500"/>
            <a:ext cx="3247801" cy="127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8363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Shape 1"/>
          <p:cNvSpPr txBox="1"/>
          <p:nvPr/>
        </p:nvSpPr>
        <p:spPr>
          <a:xfrm>
            <a:off x="551445" y="3542522"/>
            <a:ext cx="1904324" cy="332548"/>
          </a:xfrm>
          <a:prstGeom prst="rect">
            <a:avLst/>
          </a:prstGeom>
          <a:noFill/>
          <a:ln>
            <a:noFill/>
          </a:ln>
        </p:spPr>
        <p:txBody>
          <a:bodyPr lIns="90000" tIns="45000" rIns="90000" bIns="45000"/>
          <a:lstStyle/>
          <a:p>
            <a:pPr algn="ctr"/>
            <a:r>
              <a:rPr lang="en-US" sz="2000" b="0" i="1" strike="noStrike" spc="-1" dirty="0">
                <a:solidFill>
                  <a:srgbClr val="000000"/>
                </a:solidFill>
                <a:uFill>
                  <a:solidFill>
                    <a:srgbClr val="FFFFFF"/>
                  </a:solidFill>
                </a:uFill>
              </a:rPr>
              <a:t>Luke </a:t>
            </a:r>
            <a:r>
              <a:rPr lang="en-US" sz="2000" b="0" i="1" strike="noStrike" spc="-1" dirty="0" err="1" smtClean="0">
                <a:solidFill>
                  <a:srgbClr val="000000"/>
                </a:solidFill>
                <a:uFill>
                  <a:solidFill>
                    <a:srgbClr val="FFFFFF"/>
                  </a:solidFill>
                </a:uFill>
              </a:rPr>
              <a:t>Hohmann</a:t>
            </a:r>
            <a:endParaRPr lang="en-US" sz="2000" b="0" i="1" strike="noStrike" spc="-1" dirty="0">
              <a:solidFill>
                <a:srgbClr val="000000"/>
              </a:solidFill>
              <a:uFill>
                <a:solidFill>
                  <a:srgbClr val="FFFFFF"/>
                </a:solidFill>
              </a:uFill>
            </a:endParaRPr>
          </a:p>
        </p:txBody>
      </p:sp>
      <p:sp>
        <p:nvSpPr>
          <p:cNvPr id="232" name="TextShape 3"/>
          <p:cNvSpPr txBox="1"/>
          <p:nvPr/>
        </p:nvSpPr>
        <p:spPr>
          <a:xfrm>
            <a:off x="2926080" y="1690689"/>
            <a:ext cx="5927732" cy="3273197"/>
          </a:xfrm>
          <a:prstGeom prst="rect">
            <a:avLst/>
          </a:prstGeom>
          <a:noFill/>
          <a:ln>
            <a:noFill/>
          </a:ln>
        </p:spPr>
        <p:txBody>
          <a:bodyPr lIns="90000" tIns="45000" rIns="90000" bIns="45000"/>
          <a:lstStyle/>
          <a:p>
            <a:pPr marL="136525" indent="-125413">
              <a:lnSpc>
                <a:spcPct val="120000"/>
              </a:lnSpc>
            </a:pPr>
            <a:r>
              <a:rPr lang="en-US" sz="2400" b="0" strike="noStrike" spc="-1" dirty="0" smtClean="0">
                <a:solidFill>
                  <a:srgbClr val="000000"/>
                </a:solidFill>
                <a:uFill>
                  <a:solidFill>
                    <a:srgbClr val="FFFFFF"/>
                  </a:solidFill>
                </a:uFill>
              </a:rPr>
              <a:t>“Traditional </a:t>
            </a:r>
            <a:r>
              <a:rPr lang="en-US" sz="2400" b="0" strike="noStrike" spc="-1" dirty="0">
                <a:solidFill>
                  <a:srgbClr val="000000"/>
                </a:solidFill>
                <a:uFill>
                  <a:solidFill>
                    <a:srgbClr val="FFFFFF"/>
                  </a:solidFill>
                </a:uFill>
              </a:rPr>
              <a:t>retrospectives focus on a </a:t>
            </a:r>
            <a:r>
              <a:rPr lang="en-US" sz="2400" b="1" dirty="0">
                <a:solidFill>
                  <a:srgbClr val="FFCD00"/>
                </a:solidFill>
              </a:rPr>
              <a:t>single</a:t>
            </a:r>
            <a:r>
              <a:rPr lang="en-US" sz="2400" b="1" strike="noStrike" spc="-1" dirty="0">
                <a:solidFill>
                  <a:srgbClr val="DD2C58"/>
                </a:solidFill>
                <a:uFill>
                  <a:solidFill>
                    <a:srgbClr val="FFFFFF"/>
                  </a:solidFill>
                </a:uFill>
              </a:rPr>
              <a:t> </a:t>
            </a:r>
            <a:r>
              <a:rPr lang="en-US" sz="2400" b="1" dirty="0">
                <a:solidFill>
                  <a:srgbClr val="FFCD00"/>
                </a:solidFill>
              </a:rPr>
              <a:t>co-located</a:t>
            </a:r>
            <a:r>
              <a:rPr lang="en-US" sz="2400" b="1" strike="noStrike" spc="-1" dirty="0">
                <a:solidFill>
                  <a:srgbClr val="DD2C58"/>
                </a:solidFill>
                <a:uFill>
                  <a:solidFill>
                    <a:srgbClr val="FFFFFF"/>
                  </a:solidFill>
                </a:uFill>
              </a:rPr>
              <a:t> </a:t>
            </a:r>
            <a:r>
              <a:rPr lang="en-US" sz="2400" b="1" dirty="0">
                <a:solidFill>
                  <a:srgbClr val="FFCD00"/>
                </a:solidFill>
              </a:rPr>
              <a:t>team</a:t>
            </a:r>
            <a:r>
              <a:rPr lang="en-US" sz="2400" b="0" strike="noStrike" spc="-1" dirty="0" smtClean="0">
                <a:solidFill>
                  <a:srgbClr val="000000"/>
                </a:solidFill>
                <a:uFill>
                  <a:solidFill>
                    <a:srgbClr val="FFFFFF"/>
                  </a:solidFill>
                </a:uFill>
              </a:rPr>
              <a:t>. They </a:t>
            </a:r>
            <a:r>
              <a:rPr lang="en-US" sz="2400" b="0" strike="noStrike" spc="-1" dirty="0">
                <a:solidFill>
                  <a:srgbClr val="000000"/>
                </a:solidFill>
                <a:uFill>
                  <a:solidFill>
                    <a:srgbClr val="FFFFFF"/>
                  </a:solidFill>
                </a:uFill>
              </a:rPr>
              <a:t>can produce results that </a:t>
            </a:r>
            <a:r>
              <a:rPr lang="en-US" sz="2400" b="1" strike="noStrike" spc="-1" dirty="0">
                <a:solidFill>
                  <a:srgbClr val="000000"/>
                </a:solidFill>
                <a:uFill>
                  <a:solidFill>
                    <a:srgbClr val="FFFFFF"/>
                  </a:solidFill>
                </a:uFill>
              </a:rPr>
              <a:t>improve the performance of the </a:t>
            </a:r>
            <a:r>
              <a:rPr lang="en-US" sz="2400" b="1" strike="noStrike" spc="-1" dirty="0" smtClean="0">
                <a:solidFill>
                  <a:srgbClr val="000000"/>
                </a:solidFill>
                <a:uFill>
                  <a:solidFill>
                    <a:srgbClr val="FFFFFF"/>
                  </a:solidFill>
                </a:uFill>
              </a:rPr>
              <a:t>team</a:t>
            </a:r>
            <a:r>
              <a:rPr lang="en-US" sz="2400" b="0" strike="noStrike" spc="-1" dirty="0" smtClean="0">
                <a:solidFill>
                  <a:srgbClr val="000000"/>
                </a:solidFill>
                <a:uFill>
                  <a:solidFill>
                    <a:srgbClr val="FFFFFF"/>
                  </a:solidFill>
                </a:uFill>
              </a:rPr>
              <a:t>, but </a:t>
            </a:r>
            <a:r>
              <a:rPr lang="en-US" sz="2400" b="0" strike="noStrike" spc="-1" dirty="0">
                <a:solidFill>
                  <a:srgbClr val="000000"/>
                </a:solidFill>
                <a:uFill>
                  <a:solidFill>
                    <a:srgbClr val="FFFFFF"/>
                  </a:solidFill>
                </a:uFill>
              </a:rPr>
              <a:t>often </a:t>
            </a:r>
            <a:r>
              <a:rPr lang="en-US" sz="2400" b="1" dirty="0">
                <a:solidFill>
                  <a:srgbClr val="FFCD00"/>
                </a:solidFill>
              </a:rPr>
              <a:t>fail</a:t>
            </a:r>
            <a:r>
              <a:rPr lang="en-US" sz="2400" b="1" strike="noStrike" spc="-1" dirty="0">
                <a:solidFill>
                  <a:srgbClr val="DD2C58"/>
                </a:solidFill>
                <a:uFill>
                  <a:solidFill>
                    <a:srgbClr val="FFFFFF"/>
                  </a:solidFill>
                </a:uFill>
              </a:rPr>
              <a:t> </a:t>
            </a:r>
            <a:r>
              <a:rPr lang="en-US" sz="2400" b="1" dirty="0">
                <a:solidFill>
                  <a:srgbClr val="FFCD00"/>
                </a:solidFill>
              </a:rPr>
              <a:t>to</a:t>
            </a:r>
            <a:r>
              <a:rPr lang="en-US" sz="2400" b="1" strike="noStrike" spc="-1" dirty="0">
                <a:solidFill>
                  <a:srgbClr val="DD2C58"/>
                </a:solidFill>
                <a:uFill>
                  <a:solidFill>
                    <a:srgbClr val="FFFFFF"/>
                  </a:solidFill>
                </a:uFill>
              </a:rPr>
              <a:t> </a:t>
            </a:r>
            <a:r>
              <a:rPr lang="en-US" sz="2400" b="1" dirty="0">
                <a:solidFill>
                  <a:srgbClr val="FFCD00"/>
                </a:solidFill>
              </a:rPr>
              <a:t>address</a:t>
            </a:r>
            <a:r>
              <a:rPr lang="en-US" sz="2400" b="1" strike="noStrike" spc="-1" dirty="0">
                <a:solidFill>
                  <a:srgbClr val="DD2C58"/>
                </a:solidFill>
                <a:uFill>
                  <a:solidFill>
                    <a:srgbClr val="FFFFFF"/>
                  </a:solidFill>
                </a:uFill>
              </a:rPr>
              <a:t> </a:t>
            </a:r>
            <a:r>
              <a:rPr lang="en-US" sz="2400" b="1" dirty="0">
                <a:solidFill>
                  <a:srgbClr val="FFCD00"/>
                </a:solidFill>
              </a:rPr>
              <a:t>the</a:t>
            </a:r>
            <a:r>
              <a:rPr lang="en-US" sz="2400" b="1" strike="noStrike" spc="-1" dirty="0">
                <a:solidFill>
                  <a:srgbClr val="DD2C58"/>
                </a:solidFill>
                <a:uFill>
                  <a:solidFill>
                    <a:srgbClr val="FFFFFF"/>
                  </a:solidFill>
                </a:uFill>
              </a:rPr>
              <a:t> </a:t>
            </a:r>
            <a:r>
              <a:rPr lang="en-US" sz="2400" b="1" dirty="0">
                <a:solidFill>
                  <a:srgbClr val="FFCD00"/>
                </a:solidFill>
              </a:rPr>
              <a:t>needs</a:t>
            </a:r>
            <a:r>
              <a:rPr lang="en-US" sz="2400" b="1" strike="noStrike" spc="-1" dirty="0">
                <a:solidFill>
                  <a:srgbClr val="DD2C58"/>
                </a:solidFill>
                <a:uFill>
                  <a:solidFill>
                    <a:srgbClr val="FFFFFF"/>
                  </a:solidFill>
                </a:uFill>
              </a:rPr>
              <a:t> </a:t>
            </a:r>
            <a:r>
              <a:rPr lang="en-US" sz="2400" b="1" dirty="0">
                <a:solidFill>
                  <a:srgbClr val="FFCD00"/>
                </a:solidFill>
              </a:rPr>
              <a:t>of</a:t>
            </a:r>
            <a:r>
              <a:rPr lang="en-US" sz="2400" b="1" strike="noStrike" spc="-1" dirty="0">
                <a:solidFill>
                  <a:srgbClr val="DD2C58"/>
                </a:solidFill>
                <a:uFill>
                  <a:solidFill>
                    <a:srgbClr val="FFFFFF"/>
                  </a:solidFill>
                </a:uFill>
              </a:rPr>
              <a:t> </a:t>
            </a:r>
            <a:r>
              <a:rPr lang="en-US" sz="2400" b="1" dirty="0">
                <a:solidFill>
                  <a:srgbClr val="FFCD00"/>
                </a:solidFill>
              </a:rPr>
              <a:t>the</a:t>
            </a:r>
            <a:r>
              <a:rPr lang="en-US" sz="2400" b="1" strike="noStrike" spc="-1" dirty="0">
                <a:solidFill>
                  <a:srgbClr val="DD2C58"/>
                </a:solidFill>
                <a:uFill>
                  <a:solidFill>
                    <a:srgbClr val="FFFFFF"/>
                  </a:solidFill>
                </a:uFill>
              </a:rPr>
              <a:t> </a:t>
            </a:r>
            <a:r>
              <a:rPr lang="en-US" sz="2400" b="1" dirty="0">
                <a:solidFill>
                  <a:srgbClr val="FFCD00"/>
                </a:solidFill>
              </a:rPr>
              <a:t>enterprise</a:t>
            </a:r>
            <a:r>
              <a:rPr lang="en-US" sz="2400" b="1" strike="noStrike" spc="-1" dirty="0">
                <a:solidFill>
                  <a:srgbClr val="DD2C58"/>
                </a:solidFill>
                <a:uFill>
                  <a:solidFill>
                    <a:srgbClr val="FFFFFF"/>
                  </a:solidFill>
                </a:uFill>
              </a:rPr>
              <a:t> </a:t>
            </a:r>
            <a:r>
              <a:rPr lang="en-US" sz="2400" b="0" strike="noStrike" spc="-1" dirty="0">
                <a:solidFill>
                  <a:srgbClr val="000000"/>
                </a:solidFill>
                <a:uFill>
                  <a:solidFill>
                    <a:srgbClr val="FFFFFF"/>
                  </a:solidFill>
                </a:uFill>
              </a:rPr>
              <a:t>– the </a:t>
            </a:r>
            <a:r>
              <a:rPr lang="en-US" sz="2400" b="0" strike="noStrike" spc="-1" dirty="0" smtClean="0">
                <a:solidFill>
                  <a:srgbClr val="000000"/>
                </a:solidFill>
                <a:uFill>
                  <a:solidFill>
                    <a:srgbClr val="FFFFFF"/>
                  </a:solidFill>
                </a:uFill>
              </a:rPr>
              <a:t>issues affecting </a:t>
            </a:r>
            <a:r>
              <a:rPr lang="en-US" sz="2400" b="0" strike="noStrike" spc="-1" dirty="0">
                <a:solidFill>
                  <a:srgbClr val="000000"/>
                </a:solidFill>
                <a:uFill>
                  <a:solidFill>
                    <a:srgbClr val="FFFFFF"/>
                  </a:solidFill>
                </a:uFill>
              </a:rPr>
              <a:t>multiple teams or beyond the scope of control of and single team</a:t>
            </a:r>
            <a:r>
              <a:rPr lang="en-US" sz="2400" b="0" strike="noStrike" spc="-1" dirty="0" smtClean="0">
                <a:solidFill>
                  <a:srgbClr val="000000"/>
                </a:solidFill>
                <a:uFill>
                  <a:solidFill>
                    <a:srgbClr val="FFFFFF"/>
                  </a:solidFill>
                </a:uFill>
              </a:rPr>
              <a:t>.“</a:t>
            </a:r>
            <a:endParaRPr lang="en-US" sz="2400" b="0" strike="noStrike" spc="-1" dirty="0">
              <a:solidFill>
                <a:srgbClr val="000000"/>
              </a:solidFill>
              <a:uFill>
                <a:solidFill>
                  <a:srgbClr val="FFFFFF"/>
                </a:solidFill>
              </a:uFill>
            </a:endParaRPr>
          </a:p>
        </p:txBody>
      </p:sp>
      <p:pic>
        <p:nvPicPr>
          <p:cNvPr id="9218" name="Picture 2" descr="C:\Users\pferak\Dropbox\presentations\innovationgames_agiletour\luk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4657" y="1825121"/>
            <a:ext cx="977900" cy="1706562"/>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10"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AT" dirty="0" err="1" smtClean="0"/>
              <a:t>Remember</a:t>
            </a:r>
            <a:r>
              <a:rPr lang="de-AT" dirty="0" smtClean="0"/>
              <a:t> </a:t>
            </a:r>
            <a:r>
              <a:rPr lang="de-AT" dirty="0" err="1" smtClean="0"/>
              <a:t>this</a:t>
            </a:r>
            <a:r>
              <a:rPr lang="de-AT" dirty="0" smtClean="0"/>
              <a:t>?</a:t>
            </a:r>
            <a:endParaRPr lang="de-AT" dirty="0"/>
          </a:p>
        </p:txBody>
      </p:sp>
    </p:spTree>
    <p:extLst>
      <p:ext uri="{BB962C8B-B14F-4D97-AF65-F5344CB8AC3E}">
        <p14:creationId xmlns:p14="http://schemas.microsoft.com/office/powerpoint/2010/main" val="13338998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extShape 2"/>
          <p:cNvSpPr txBox="1"/>
          <p:nvPr/>
        </p:nvSpPr>
        <p:spPr>
          <a:xfrm>
            <a:off x="2933326" y="1998131"/>
            <a:ext cx="4456620" cy="477858"/>
          </a:xfrm>
          <a:prstGeom prst="rect">
            <a:avLst/>
          </a:prstGeom>
          <a:noFill/>
          <a:ln>
            <a:noFill/>
          </a:ln>
        </p:spPr>
        <p:txBody>
          <a:bodyPr lIns="90000" tIns="45000" rIns="90000" bIns="45000"/>
          <a:lstStyle/>
          <a:p>
            <a:r>
              <a:rPr lang="en-US" sz="2400" b="0" strike="noStrike" spc="-1" dirty="0" smtClean="0">
                <a:solidFill>
                  <a:srgbClr val="000000"/>
                </a:solidFill>
                <a:uFill>
                  <a:solidFill>
                    <a:srgbClr val="FFFFFF"/>
                  </a:solidFill>
                </a:uFill>
              </a:rPr>
              <a:t>Deployment </a:t>
            </a:r>
            <a:r>
              <a:rPr lang="en-US" sz="2400" b="0" strike="noStrike" spc="-1" dirty="0">
                <a:solidFill>
                  <a:srgbClr val="000000"/>
                </a:solidFill>
                <a:uFill>
                  <a:solidFill>
                    <a:srgbClr val="FFFFFF"/>
                  </a:solidFill>
                </a:uFill>
              </a:rPr>
              <a:t>and iteration speed</a:t>
            </a:r>
          </a:p>
        </p:txBody>
      </p:sp>
      <p:sp>
        <p:nvSpPr>
          <p:cNvPr id="227" name="TextShape 3"/>
          <p:cNvSpPr txBox="1"/>
          <p:nvPr/>
        </p:nvSpPr>
        <p:spPr>
          <a:xfrm>
            <a:off x="2933326" y="3270295"/>
            <a:ext cx="3304767" cy="462670"/>
          </a:xfrm>
          <a:prstGeom prst="rect">
            <a:avLst/>
          </a:prstGeom>
          <a:noFill/>
          <a:ln>
            <a:noFill/>
          </a:ln>
        </p:spPr>
        <p:txBody>
          <a:bodyPr lIns="90000" tIns="45000" rIns="90000" bIns="45000"/>
          <a:lstStyle/>
          <a:p>
            <a:r>
              <a:rPr lang="en-US" sz="2400" b="0" strike="noStrike" spc="-1" dirty="0">
                <a:solidFill>
                  <a:srgbClr val="000000"/>
                </a:solidFill>
                <a:uFill>
                  <a:solidFill>
                    <a:srgbClr val="FFFFFF"/>
                  </a:solidFill>
                </a:uFill>
              </a:rPr>
              <a:t>Break down silos</a:t>
            </a:r>
          </a:p>
        </p:txBody>
      </p:sp>
      <p:sp>
        <p:nvSpPr>
          <p:cNvPr id="228" name="TextShape 4"/>
          <p:cNvSpPr txBox="1"/>
          <p:nvPr/>
        </p:nvSpPr>
        <p:spPr>
          <a:xfrm>
            <a:off x="5326717" y="4549348"/>
            <a:ext cx="3369413" cy="501374"/>
          </a:xfrm>
          <a:prstGeom prst="rect">
            <a:avLst/>
          </a:prstGeom>
          <a:noFill/>
          <a:ln>
            <a:noFill/>
          </a:ln>
        </p:spPr>
        <p:txBody>
          <a:bodyPr lIns="90000" tIns="45000" rIns="90000" bIns="45000"/>
          <a:lstStyle/>
          <a:p>
            <a:r>
              <a:rPr lang="en-US" sz="2400" b="0" strike="noStrike" spc="-1" dirty="0">
                <a:solidFill>
                  <a:srgbClr val="000000"/>
                </a:solidFill>
                <a:uFill>
                  <a:solidFill>
                    <a:srgbClr val="FFFFFF"/>
                  </a:solidFill>
                </a:uFill>
              </a:rPr>
              <a:t>More reliable </a:t>
            </a:r>
            <a:r>
              <a:rPr lang="en-US" sz="2400" b="0" strike="noStrike" spc="-1" dirty="0" smtClean="0">
                <a:solidFill>
                  <a:srgbClr val="000000"/>
                </a:solidFill>
                <a:uFill>
                  <a:solidFill>
                    <a:srgbClr val="FFFFFF"/>
                  </a:solidFill>
                </a:uFill>
              </a:rPr>
              <a:t>and robust</a:t>
            </a:r>
          </a:p>
        </p:txBody>
      </p:sp>
      <p:sp>
        <p:nvSpPr>
          <p:cNvPr id="229" name="TextShape 5"/>
          <p:cNvSpPr txBox="1"/>
          <p:nvPr/>
        </p:nvSpPr>
        <p:spPr>
          <a:xfrm>
            <a:off x="2933326" y="5663354"/>
            <a:ext cx="5292790" cy="496940"/>
          </a:xfrm>
          <a:prstGeom prst="rect">
            <a:avLst/>
          </a:prstGeom>
          <a:noFill/>
          <a:ln>
            <a:noFill/>
          </a:ln>
        </p:spPr>
        <p:txBody>
          <a:bodyPr lIns="90000" tIns="45000" rIns="90000" bIns="45000"/>
          <a:lstStyle/>
          <a:p>
            <a:r>
              <a:rPr lang="en-US" sz="2400" b="0" strike="noStrike" spc="-1" dirty="0">
                <a:solidFill>
                  <a:srgbClr val="000000"/>
                </a:solidFill>
                <a:uFill>
                  <a:solidFill>
                    <a:srgbClr val="FFFFFF"/>
                  </a:solidFill>
                </a:uFill>
              </a:rPr>
              <a:t>Engage </a:t>
            </a:r>
            <a:r>
              <a:rPr lang="en-US" sz="2400" b="0" strike="noStrike" spc="-1" dirty="0" smtClean="0">
                <a:solidFill>
                  <a:srgbClr val="000000"/>
                </a:solidFill>
                <a:uFill>
                  <a:solidFill>
                    <a:srgbClr val="FFFFFF"/>
                  </a:solidFill>
                </a:uFill>
              </a:rPr>
              <a:t>entire company in </a:t>
            </a:r>
            <a:r>
              <a:rPr lang="en-US" sz="2400" b="0" strike="noStrike" spc="-1" dirty="0">
                <a:solidFill>
                  <a:srgbClr val="000000"/>
                </a:solidFill>
                <a:uFill>
                  <a:solidFill>
                    <a:srgbClr val="FFFFFF"/>
                  </a:solidFill>
                </a:uFill>
              </a:rPr>
              <a:t>the transition</a:t>
            </a:r>
          </a:p>
        </p:txBody>
      </p:sp>
      <p:sp>
        <p:nvSpPr>
          <p:cNvPr id="2" name="TextBox 1"/>
          <p:cNvSpPr txBox="1"/>
          <p:nvPr/>
        </p:nvSpPr>
        <p:spPr>
          <a:xfrm>
            <a:off x="2933326" y="4569203"/>
            <a:ext cx="2158989" cy="461665"/>
          </a:xfrm>
          <a:prstGeom prst="rect">
            <a:avLst/>
          </a:prstGeom>
          <a:noFill/>
        </p:spPr>
        <p:txBody>
          <a:bodyPr wrap="none" rtlCol="0">
            <a:spAutoFit/>
          </a:bodyPr>
          <a:lstStyle/>
          <a:p>
            <a:r>
              <a:rPr lang="de-DE" sz="2400" spc="-1" dirty="0">
                <a:solidFill>
                  <a:srgbClr val="000000"/>
                </a:solidFill>
                <a:uFill>
                  <a:solidFill>
                    <a:srgbClr val="FFFFFF"/>
                  </a:solidFill>
                </a:uFill>
              </a:rPr>
              <a:t>Smaller </a:t>
            </a:r>
            <a:r>
              <a:rPr lang="de-DE" sz="2400" spc="-1" dirty="0" smtClean="0">
                <a:solidFill>
                  <a:srgbClr val="000000"/>
                </a:solidFill>
                <a:uFill>
                  <a:solidFill>
                    <a:srgbClr val="FFFFFF"/>
                  </a:solidFill>
                </a:uFill>
              </a:rPr>
              <a:t>batches</a:t>
            </a:r>
            <a:endParaRPr lang="en-US" sz="2400" spc="-1" dirty="0">
              <a:solidFill>
                <a:srgbClr val="000000"/>
              </a:solidFill>
              <a:uFill>
                <a:solidFill>
                  <a:srgbClr val="FFFFFF"/>
                </a:solidFill>
              </a:uFill>
            </a:endParaRPr>
          </a:p>
        </p:txBody>
      </p:sp>
      <p:pic>
        <p:nvPicPr>
          <p:cNvPr id="8195" name="Picture 3" descr="C:\Users\pferak\Dropbox\presentations\innovationgames_agiletour\arrow-u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2198" y="1705248"/>
            <a:ext cx="284162" cy="106362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8196" name="Picture 4" descr="C:\Users\pferak\Dropbox\presentations\innovationgames_agiletour\component-bi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664" y="4493692"/>
            <a:ext cx="675655" cy="6350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8197" name="Picture 5" descr="C:\Users\pferak\Dropbox\presentations\innovationgames_agiletour\component-middl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0329" y="4493692"/>
            <a:ext cx="314325" cy="3175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2" name="Picture 5" descr="C:\Users\pferak\Dropbox\presentations\innovationgames_agiletour\component-middl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8990" y="4811192"/>
            <a:ext cx="314325" cy="3175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8198" name="Picture 6" descr="C:\Users\pferak\Dropbox\presentations\innovationgames_agiletour\component-smal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1668" y="4890522"/>
            <a:ext cx="146050" cy="13652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4" name="Picture 6" descr="C:\Users\pferak\Dropbox\presentations\innovationgames_agiletour\component-smal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1668" y="4731774"/>
            <a:ext cx="146050" cy="13652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5" name="Picture 6" descr="C:\Users\pferak\Dropbox\presentations\innovationgames_agiletour\component-smal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1668" y="4573024"/>
            <a:ext cx="146050" cy="13652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8199" name="Picture 7" descr="C:\Users\pferak\Dropbox\presentations\innovationgames_agiletour\hand-lef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8259" y="5437214"/>
            <a:ext cx="969963" cy="97155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8201" name="Picture 9" descr="C:\Users\pferak\Dropbox\presentations\innovationgames_agiletour\hand-righ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90114" y="5437214"/>
            <a:ext cx="969962" cy="97155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8202" name="Picture 10" descr="C:\Users\pferak\Dropbox\presentations\innovationgames_agiletour\sil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6520" y="3091996"/>
            <a:ext cx="79375" cy="738187"/>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0" name="Picture 10" descr="C:\Users\pferak\Dropbox\presentations\innovationgames_agiletour\sil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24592" y="3091995"/>
            <a:ext cx="79375" cy="738187"/>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1" name="Picture 10" descr="C:\Users\pferak\Dropbox\presentations\innovationgames_agiletour\sil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83901" y="3091994"/>
            <a:ext cx="79375" cy="738187"/>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8203" name="Picture 11" descr="C:\Users\pferak\Dropbox\presentations\innovationgames_agiletour\team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6207" y="3134777"/>
            <a:ext cx="580230" cy="605358"/>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8204" name="Picture 12" descr="C:\Users\pferak\Dropbox\presentations\innovationgames_agiletour\team3.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03967" y="3193142"/>
            <a:ext cx="575551" cy="546993"/>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8205" name="Picture 13" descr="C:\Users\pferak\Dropbox\presentations\innovationgames_agiletour\devop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5895" y="3732965"/>
            <a:ext cx="1219200" cy="5334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24"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AT" dirty="0" smtClean="0"/>
              <a:t>The goals</a:t>
            </a:r>
            <a:endParaRPr lang="de-AT" dirty="0"/>
          </a:p>
        </p:txBody>
      </p:sp>
      <p:pic>
        <p:nvPicPr>
          <p:cNvPr id="26" name="Picture 2" descr="C:\Users\pferak\Dropbox\presentations\innovationgames_agiletour\sil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700000">
            <a:off x="1186468" y="4729768"/>
            <a:ext cx="40645" cy="3780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7" name="Picture 2" descr="C:\Users\pferak\Dropbox\presentations\innovationgames_agiletour\sil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8900000">
            <a:off x="1186293" y="4486765"/>
            <a:ext cx="40645" cy="3780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8" name="Picture 2" descr="C:\Users\pferak\Dropbox\presentations\innovationgames_agiletour\sil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700000">
            <a:off x="1939334" y="4729768"/>
            <a:ext cx="40645" cy="3780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9" name="Picture 2" descr="C:\Users\pferak\Dropbox\presentations\innovationgames_agiletour\sil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8900000">
            <a:off x="1939159" y="4486765"/>
            <a:ext cx="40645" cy="3780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6699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ung 4"/>
          <p:cNvGrpSpPr/>
          <p:nvPr/>
        </p:nvGrpSpPr>
        <p:grpSpPr>
          <a:xfrm>
            <a:off x="476946" y="1734658"/>
            <a:ext cx="3591201" cy="2520101"/>
            <a:chOff x="1371600" y="1690689"/>
            <a:chExt cx="6157080" cy="4894920"/>
          </a:xfrm>
        </p:grpSpPr>
        <p:pic>
          <p:nvPicPr>
            <p:cNvPr id="191" name="Picture 190"/>
            <p:cNvPicPr/>
            <p:nvPr/>
          </p:nvPicPr>
          <p:blipFill>
            <a:blip r:embed="rId2"/>
            <a:stretch/>
          </p:blipFill>
          <p:spPr>
            <a:xfrm>
              <a:off x="1371600" y="1690689"/>
              <a:ext cx="6157080" cy="4894920"/>
            </a:xfrm>
            <a:prstGeom prst="rect">
              <a:avLst/>
            </a:prstGeom>
            <a:effectLst>
              <a:outerShdw blurRad="50800" dist="38100" dir="5400000" algn="t" rotWithShape="0">
                <a:schemeClr val="bg1">
                  <a:lumMod val="50000"/>
                  <a:alpha val="40000"/>
                </a:schemeClr>
              </a:outerShdw>
            </a:effectLst>
          </p:spPr>
        </p:pic>
        <p:sp>
          <p:nvSpPr>
            <p:cNvPr id="2" name="TextBox 1"/>
            <p:cNvSpPr txBox="1"/>
            <p:nvPr/>
          </p:nvSpPr>
          <p:spPr>
            <a:xfrm>
              <a:off x="3391481" y="3256150"/>
              <a:ext cx="1058658" cy="538029"/>
            </a:xfrm>
            <a:prstGeom prst="rect">
              <a:avLst/>
            </a:prstGeom>
            <a:noFill/>
          </p:spPr>
          <p:txBody>
            <a:bodyPr wrap="none" rtlCol="0">
              <a:spAutoFit/>
            </a:bodyPr>
            <a:lstStyle/>
            <a:p>
              <a:r>
                <a:rPr lang="de-DE" sz="1200" dirty="0" smtClean="0"/>
                <a:t>Vienna</a:t>
              </a:r>
              <a:endParaRPr lang="en-US" sz="1200" dirty="0"/>
            </a:p>
          </p:txBody>
        </p:sp>
        <p:sp>
          <p:nvSpPr>
            <p:cNvPr id="3" name="TextBox 2"/>
            <p:cNvSpPr txBox="1"/>
            <p:nvPr/>
          </p:nvSpPr>
          <p:spPr>
            <a:xfrm>
              <a:off x="5111482" y="2742689"/>
              <a:ext cx="763267" cy="538029"/>
            </a:xfrm>
            <a:prstGeom prst="rect">
              <a:avLst/>
            </a:prstGeom>
            <a:noFill/>
          </p:spPr>
          <p:txBody>
            <a:bodyPr wrap="none" rtlCol="0">
              <a:spAutoFit/>
            </a:bodyPr>
            <a:lstStyle/>
            <a:p>
              <a:r>
                <a:rPr lang="de-DE" sz="1200" dirty="0" smtClean="0"/>
                <a:t>Kiev</a:t>
              </a:r>
              <a:endParaRPr lang="en-US" sz="1200" dirty="0"/>
            </a:p>
          </p:txBody>
        </p:sp>
        <p:sp>
          <p:nvSpPr>
            <p:cNvPr id="4" name="TextBox 3"/>
            <p:cNvSpPr txBox="1"/>
            <p:nvPr/>
          </p:nvSpPr>
          <p:spPr>
            <a:xfrm>
              <a:off x="5750078" y="4703757"/>
              <a:ext cx="1478933" cy="538029"/>
            </a:xfrm>
            <a:prstGeom prst="rect">
              <a:avLst/>
            </a:prstGeom>
            <a:noFill/>
          </p:spPr>
          <p:txBody>
            <a:bodyPr wrap="none" rtlCol="0">
              <a:spAutoFit/>
            </a:bodyPr>
            <a:lstStyle/>
            <a:p>
              <a:r>
                <a:rPr lang="de-DE" sz="1200" dirty="0" smtClean="0"/>
                <a:t>Hyderabad</a:t>
              </a:r>
              <a:endParaRPr lang="en-US" sz="1200" dirty="0"/>
            </a:p>
          </p:txBody>
        </p:sp>
      </p:grpSp>
      <p:sp>
        <p:nvSpPr>
          <p:cNvPr id="6" name="Titel 1"/>
          <p:cNvSpPr txBox="1">
            <a:spLocks/>
          </p:cNvSpPr>
          <p:nvPr/>
        </p:nvSpPr>
        <p:spPr>
          <a:xfrm>
            <a:off x="628650" y="365126"/>
            <a:ext cx="7886700" cy="1325563"/>
          </a:xfrm>
          <a:prstGeom prst="rect">
            <a:avLst/>
          </a:prstGeom>
        </p:spPr>
        <p:txBody>
          <a:bodyPr vert="horz" lIns="91440" tIns="45720" rIns="91440" bIns="45720" rtlCol="0" anchor="ctr">
            <a:normAutofit fontScale="85000" lnSpcReduction="10000"/>
          </a:bodyPr>
          <a:lstStyle>
            <a:lvl1pPr>
              <a:lnSpc>
                <a:spcPct val="90000"/>
              </a:lnSpc>
              <a:spcBef>
                <a:spcPct val="0"/>
              </a:spcBef>
              <a:buNone/>
              <a:defRPr sz="4400">
                <a:latin typeface="+mj-lt"/>
                <a:ea typeface="+mj-ea"/>
                <a:cs typeface="+mj-cs"/>
              </a:defRPr>
            </a:lvl1pPr>
          </a:lstStyle>
          <a:p>
            <a:r>
              <a:rPr lang="en-US" dirty="0" smtClean="0"/>
              <a:t>How do you identify the really important issues in a large organization?</a:t>
            </a:r>
            <a:endParaRPr lang="en-US" dirty="0"/>
          </a:p>
        </p:txBody>
      </p:sp>
      <p:pic>
        <p:nvPicPr>
          <p:cNvPr id="8" name="Picture 191"/>
          <p:cNvPicPr/>
          <p:nvPr/>
        </p:nvPicPr>
        <p:blipFill>
          <a:blip r:embed="rId3"/>
          <a:stretch/>
        </p:blipFill>
        <p:spPr>
          <a:xfrm>
            <a:off x="5223294" y="2391115"/>
            <a:ext cx="2875677" cy="2218645"/>
          </a:xfrm>
          <a:prstGeom prst="rect">
            <a:avLst/>
          </a:prstGeom>
          <a:effectLst>
            <a:outerShdw blurRad="50800" dist="38100" dir="5400000" algn="t" rotWithShape="0">
              <a:schemeClr val="bg1">
                <a:lumMod val="50000"/>
                <a:alpha val="40000"/>
              </a:schemeClr>
            </a:outerShdw>
          </a:effectLst>
        </p:spPr>
      </p:pic>
      <p:pic>
        <p:nvPicPr>
          <p:cNvPr id="9" name="Picture 2" descr="C:\Users\pferak\Dropbox\presentations\innovationgames_agiletour\syste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1753" y="4836170"/>
            <a:ext cx="2100494" cy="1674307"/>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7883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txBox="1">
            <a:spLocks/>
          </p:cNvSpPr>
          <p:nvPr/>
        </p:nvSpPr>
        <p:spPr>
          <a:xfrm>
            <a:off x="628650" y="365126"/>
            <a:ext cx="7886700" cy="250870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pPr algn="ctr"/>
            <a:endParaRPr lang="en-US" dirty="0"/>
          </a:p>
        </p:txBody>
      </p:sp>
      <p:sp>
        <p:nvSpPr>
          <p:cNvPr id="7" name="Titel 6"/>
          <p:cNvSpPr>
            <a:spLocks noGrp="1"/>
          </p:cNvSpPr>
          <p:nvPr>
            <p:ph type="title"/>
          </p:nvPr>
        </p:nvSpPr>
        <p:spPr/>
        <p:txBody>
          <a:bodyPr/>
          <a:lstStyle/>
          <a:p>
            <a:r>
              <a:rPr lang="en-US" dirty="0"/>
              <a:t>With Innovation </a:t>
            </a:r>
            <a:r>
              <a:rPr lang="en-US" dirty="0" smtClean="0"/>
              <a:t>Games</a:t>
            </a:r>
            <a:endParaRPr lang="en-US" dirty="0"/>
          </a:p>
        </p:txBody>
      </p:sp>
      <p:pic>
        <p:nvPicPr>
          <p:cNvPr id="5" name="Picture 4"/>
          <p:cNvPicPr>
            <a:picLocks noChangeAspect="1"/>
          </p:cNvPicPr>
          <p:nvPr/>
        </p:nvPicPr>
        <p:blipFill>
          <a:blip r:embed="rId2"/>
          <a:stretch/>
        </p:blipFill>
        <p:spPr>
          <a:xfrm>
            <a:off x="756863" y="5204192"/>
            <a:ext cx="1747080" cy="1106280"/>
          </a:xfrm>
          <a:prstGeom prst="rect">
            <a:avLst/>
          </a:prstGeom>
          <a:effectLst>
            <a:outerShdw blurRad="50800" dist="38100" dir="5400000" algn="t" rotWithShape="0">
              <a:schemeClr val="bg1">
                <a:lumMod val="50000"/>
                <a:alpha val="40000"/>
              </a:schemeClr>
            </a:outerShdw>
          </a:effectLst>
        </p:spPr>
      </p:pic>
      <p:pic>
        <p:nvPicPr>
          <p:cNvPr id="8" name="Picture 7"/>
          <p:cNvPicPr>
            <a:picLocks noChangeAspect="1"/>
          </p:cNvPicPr>
          <p:nvPr/>
        </p:nvPicPr>
        <p:blipFill>
          <a:blip r:embed="rId3"/>
          <a:stretch/>
        </p:blipFill>
        <p:spPr>
          <a:xfrm>
            <a:off x="670463" y="1729530"/>
            <a:ext cx="1919880" cy="1118880"/>
          </a:xfrm>
          <a:prstGeom prst="rect">
            <a:avLst/>
          </a:prstGeom>
          <a:effectLst>
            <a:outerShdw blurRad="50800" dist="38100" dir="5400000" algn="t" rotWithShape="0">
              <a:schemeClr val="bg1">
                <a:lumMod val="50000"/>
                <a:alpha val="40000"/>
              </a:schemeClr>
            </a:outerShdw>
          </a:effectLst>
        </p:spPr>
      </p:pic>
      <p:grpSp>
        <p:nvGrpSpPr>
          <p:cNvPr id="10" name="Gruppierung 8"/>
          <p:cNvGrpSpPr/>
          <p:nvPr/>
        </p:nvGrpSpPr>
        <p:grpSpPr>
          <a:xfrm>
            <a:off x="726769" y="3119395"/>
            <a:ext cx="1763594" cy="1683204"/>
            <a:chOff x="5039537" y="1870154"/>
            <a:chExt cx="3452815" cy="3295426"/>
          </a:xfrm>
        </p:grpSpPr>
        <p:pic>
          <p:nvPicPr>
            <p:cNvPr id="11" name="Bild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9537" y="3181875"/>
              <a:ext cx="1324663" cy="1857004"/>
            </a:xfrm>
            <a:prstGeom prst="rect">
              <a:avLst/>
            </a:prstGeom>
            <a:effectLst>
              <a:outerShdw blurRad="50800" dist="38100" dir="5400000" algn="t" rotWithShape="0">
                <a:schemeClr val="bg1">
                  <a:lumMod val="65000"/>
                  <a:alpha val="40000"/>
                </a:schemeClr>
              </a:outerShdw>
            </a:effectLst>
          </p:spPr>
        </p:pic>
        <p:pic>
          <p:nvPicPr>
            <p:cNvPr id="12" name="Bild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1079" y="3059103"/>
              <a:ext cx="1426978" cy="2000436"/>
            </a:xfrm>
            <a:prstGeom prst="rect">
              <a:avLst/>
            </a:prstGeom>
            <a:effectLst>
              <a:outerShdw blurRad="50800" dist="38100" dir="5400000" algn="t" rotWithShape="0">
                <a:schemeClr val="bg1">
                  <a:lumMod val="65000"/>
                  <a:alpha val="40000"/>
                </a:schemeClr>
              </a:outerShdw>
            </a:effectLst>
          </p:spPr>
        </p:pic>
        <p:pic>
          <p:nvPicPr>
            <p:cNvPr id="13" name="Bild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9537" y="1870154"/>
              <a:ext cx="3410062" cy="1231411"/>
            </a:xfrm>
            <a:prstGeom prst="rect">
              <a:avLst/>
            </a:prstGeom>
            <a:effectLst>
              <a:outerShdw blurRad="50800" dist="38100" dir="5400000" algn="t" rotWithShape="0">
                <a:schemeClr val="bg1">
                  <a:lumMod val="65000"/>
                  <a:alpha val="40000"/>
                </a:schemeClr>
              </a:outerShdw>
            </a:effectLst>
          </p:spPr>
        </p:pic>
        <p:pic>
          <p:nvPicPr>
            <p:cNvPr id="14" name="Bild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202525" y="3103199"/>
              <a:ext cx="1289827" cy="2062381"/>
            </a:xfrm>
            <a:prstGeom prst="rect">
              <a:avLst/>
            </a:prstGeom>
            <a:effectLst>
              <a:outerShdw blurRad="50800" dist="38100" dir="5400000" algn="t" rotWithShape="0">
                <a:schemeClr val="bg1">
                  <a:lumMod val="65000"/>
                  <a:alpha val="40000"/>
                </a:schemeClr>
              </a:outerShdw>
            </a:effectLst>
          </p:spPr>
        </p:pic>
      </p:grpSp>
      <p:sp>
        <p:nvSpPr>
          <p:cNvPr id="2" name="TextBox 1"/>
          <p:cNvSpPr txBox="1"/>
          <p:nvPr/>
        </p:nvSpPr>
        <p:spPr>
          <a:xfrm>
            <a:off x="3027448" y="2027360"/>
            <a:ext cx="3851247" cy="523220"/>
          </a:xfrm>
          <a:prstGeom prst="rect">
            <a:avLst/>
          </a:prstGeom>
          <a:noFill/>
        </p:spPr>
        <p:txBody>
          <a:bodyPr wrap="none" rtlCol="0">
            <a:spAutoFit/>
          </a:bodyPr>
          <a:lstStyle/>
          <a:p>
            <a:r>
              <a:rPr lang="en-US" sz="2800" dirty="0"/>
              <a:t>Easy to facilitate and </a:t>
            </a:r>
            <a:r>
              <a:rPr lang="en-US" sz="2800" dirty="0" smtClean="0"/>
              <a:t>play</a:t>
            </a:r>
            <a:endParaRPr lang="en-US" sz="2800" dirty="0"/>
          </a:p>
        </p:txBody>
      </p:sp>
      <p:sp>
        <p:nvSpPr>
          <p:cNvPr id="3" name="TextBox 2"/>
          <p:cNvSpPr txBox="1"/>
          <p:nvPr/>
        </p:nvSpPr>
        <p:spPr>
          <a:xfrm>
            <a:off x="3027448" y="5495722"/>
            <a:ext cx="4135876" cy="523220"/>
          </a:xfrm>
          <a:prstGeom prst="rect">
            <a:avLst/>
          </a:prstGeom>
          <a:noFill/>
        </p:spPr>
        <p:txBody>
          <a:bodyPr wrap="none" rtlCol="0">
            <a:spAutoFit/>
          </a:bodyPr>
          <a:lstStyle/>
          <a:p>
            <a:r>
              <a:rPr lang="en-US" sz="2800" dirty="0"/>
              <a:t>Generate many data </a:t>
            </a:r>
            <a:r>
              <a:rPr lang="en-US" sz="2800" dirty="0" smtClean="0"/>
              <a:t>points</a:t>
            </a:r>
            <a:endParaRPr lang="en-US" sz="2800" dirty="0"/>
          </a:p>
        </p:txBody>
      </p:sp>
      <p:sp>
        <p:nvSpPr>
          <p:cNvPr id="4" name="TextBox 3"/>
          <p:cNvSpPr txBox="1"/>
          <p:nvPr/>
        </p:nvSpPr>
        <p:spPr>
          <a:xfrm>
            <a:off x="3027448" y="3789382"/>
            <a:ext cx="5487656" cy="523220"/>
          </a:xfrm>
          <a:prstGeom prst="rect">
            <a:avLst/>
          </a:prstGeom>
          <a:noFill/>
        </p:spPr>
        <p:txBody>
          <a:bodyPr wrap="none" rtlCol="0">
            <a:spAutoFit/>
          </a:bodyPr>
          <a:lstStyle/>
          <a:p>
            <a:r>
              <a:rPr lang="en-US" sz="2800" dirty="0"/>
              <a:t>Include all the different </a:t>
            </a:r>
            <a:r>
              <a:rPr lang="en-US" sz="2800" dirty="0" smtClean="0"/>
              <a:t>perspectives</a:t>
            </a:r>
            <a:endParaRPr lang="en-US" sz="2800" dirty="0"/>
          </a:p>
        </p:txBody>
      </p:sp>
    </p:spTree>
    <p:extLst>
      <p:ext uri="{BB962C8B-B14F-4D97-AF65-F5344CB8AC3E}">
        <p14:creationId xmlns:p14="http://schemas.microsoft.com/office/powerpoint/2010/main" val="18844472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txBox="1">
            <a:spLocks/>
          </p:cNvSpPr>
          <p:nvPr/>
        </p:nvSpPr>
        <p:spPr>
          <a:xfrm>
            <a:off x="628650" y="365126"/>
            <a:ext cx="7886700" cy="250870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pPr algn="ctr"/>
            <a:endParaRPr lang="en-US" dirty="0"/>
          </a:p>
        </p:txBody>
      </p:sp>
      <p:sp>
        <p:nvSpPr>
          <p:cNvPr id="7" name="Titel 6"/>
          <p:cNvSpPr>
            <a:spLocks noGrp="1"/>
          </p:cNvSpPr>
          <p:nvPr>
            <p:ph type="title"/>
          </p:nvPr>
        </p:nvSpPr>
        <p:spPr/>
        <p:txBody>
          <a:bodyPr/>
          <a:lstStyle/>
          <a:p>
            <a:r>
              <a:rPr lang="en-US" dirty="0" smtClean="0"/>
              <a:t>Steps</a:t>
            </a:r>
            <a:endParaRPr lang="en-US" dirty="0"/>
          </a:p>
        </p:txBody>
      </p:sp>
      <p:sp>
        <p:nvSpPr>
          <p:cNvPr id="9" name="Inhaltsplatzhalter 8"/>
          <p:cNvSpPr>
            <a:spLocks noGrp="1"/>
          </p:cNvSpPr>
          <p:nvPr>
            <p:ph idx="1"/>
          </p:nvPr>
        </p:nvSpPr>
        <p:spPr/>
        <p:txBody>
          <a:bodyPr/>
          <a:lstStyle/>
          <a:p>
            <a:pPr marL="514350" indent="-514350">
              <a:buFont typeface="+mj-lt"/>
              <a:buAutoNum type="arabicPeriod"/>
            </a:pPr>
            <a:r>
              <a:rPr lang="en-US" dirty="0" smtClean="0"/>
              <a:t>Define relevant categories and scope</a:t>
            </a:r>
          </a:p>
          <a:p>
            <a:pPr marL="514350" indent="-514350">
              <a:buFont typeface="+mj-lt"/>
              <a:buAutoNum type="arabicPeriod"/>
            </a:pPr>
            <a:r>
              <a:rPr lang="en-US" dirty="0" smtClean="0"/>
              <a:t>Identify teams that should take part</a:t>
            </a:r>
          </a:p>
          <a:p>
            <a:pPr marL="514350" indent="-514350">
              <a:buFont typeface="+mj-lt"/>
              <a:buAutoNum type="arabicPeriod"/>
            </a:pPr>
            <a:r>
              <a:rPr lang="en-US" dirty="0"/>
              <a:t>Define the </a:t>
            </a:r>
            <a:r>
              <a:rPr lang="en-US" dirty="0" smtClean="0"/>
              <a:t>game</a:t>
            </a:r>
          </a:p>
          <a:p>
            <a:pPr marL="514350" indent="-514350">
              <a:buFont typeface="+mj-lt"/>
              <a:buAutoNum type="arabicPeriod"/>
            </a:pPr>
            <a:r>
              <a:rPr lang="en-US" dirty="0" smtClean="0"/>
              <a:t>Train the facilitators</a:t>
            </a:r>
          </a:p>
          <a:p>
            <a:pPr marL="514350" indent="-514350">
              <a:buFont typeface="+mj-lt"/>
              <a:buAutoNum type="arabicPeriod"/>
            </a:pPr>
            <a:r>
              <a:rPr lang="en-US" dirty="0" smtClean="0"/>
              <a:t>Schedule the games and play</a:t>
            </a:r>
          </a:p>
          <a:p>
            <a:pPr marL="514350" indent="-514350">
              <a:buFont typeface="+mj-lt"/>
              <a:buAutoNum type="arabicPeriod"/>
            </a:pPr>
            <a:r>
              <a:rPr lang="de-DE" dirty="0" smtClean="0"/>
              <a:t>Analyze data</a:t>
            </a:r>
          </a:p>
          <a:p>
            <a:pPr marL="514350" indent="-514350">
              <a:buFont typeface="+mj-lt"/>
              <a:buAutoNum type="arabicPeriod"/>
            </a:pPr>
            <a:r>
              <a:rPr lang="de-DE" dirty="0" smtClean="0"/>
              <a:t>Identify Iniatative</a:t>
            </a:r>
            <a:endParaRPr lang="en-US" dirty="0" smtClean="0"/>
          </a:p>
          <a:p>
            <a:pPr marL="514350" indent="-514350">
              <a:buFont typeface="+mj-lt"/>
              <a:buAutoNum type="arabicPeriod"/>
            </a:pPr>
            <a:endParaRPr lang="en-US" dirty="0" smtClean="0"/>
          </a:p>
        </p:txBody>
      </p:sp>
    </p:spTree>
    <p:extLst>
      <p:ext uri="{BB962C8B-B14F-4D97-AF65-F5344CB8AC3E}">
        <p14:creationId xmlns:p14="http://schemas.microsoft.com/office/powerpoint/2010/main" val="233965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pferak\Dropbox\presentations\innovationgames_agiletour\circle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3645024"/>
            <a:ext cx="3896494" cy="298562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0243" name="Picture 3" descr="C:\Users\pferak\Dropbox\presentations\innovationgames_agiletour\circles-bw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960" y="3359786"/>
            <a:ext cx="4741466" cy="35561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8" name="Picture 7"/>
          <p:cNvPicPr/>
          <p:nvPr/>
        </p:nvPicPr>
        <p:blipFill>
          <a:blip r:embed="rId4"/>
          <a:stretch/>
        </p:blipFill>
        <p:spPr>
          <a:xfrm>
            <a:off x="6170802" y="2574237"/>
            <a:ext cx="1233263" cy="433588"/>
          </a:xfrm>
          <a:prstGeom prst="rect">
            <a:avLst/>
          </a:prstGeom>
          <a:effectLst>
            <a:outerShdw blurRad="50800" dist="38100" dir="5400000" algn="t" rotWithShape="0">
              <a:schemeClr val="bg1">
                <a:lumMod val="50000"/>
                <a:alpha val="40000"/>
              </a:schemeClr>
            </a:outerShdw>
          </a:effectLst>
        </p:spPr>
      </p:pic>
      <p:sp>
        <p:nvSpPr>
          <p:cNvPr id="2" name="TextBox 1"/>
          <p:cNvSpPr txBox="1"/>
          <p:nvPr/>
        </p:nvSpPr>
        <p:spPr>
          <a:xfrm>
            <a:off x="6347605" y="2041616"/>
            <a:ext cx="869725" cy="369332"/>
          </a:xfrm>
          <a:prstGeom prst="rect">
            <a:avLst/>
          </a:prstGeom>
          <a:noFill/>
        </p:spPr>
        <p:txBody>
          <a:bodyPr wrap="square" rtlCol="0">
            <a:spAutoFit/>
          </a:bodyPr>
          <a:lstStyle/>
          <a:p>
            <a:r>
              <a:rPr lang="de-DE" dirty="0" smtClean="0"/>
              <a:t>People</a:t>
            </a:r>
            <a:endParaRPr lang="en-US" dirty="0"/>
          </a:p>
        </p:txBody>
      </p:sp>
      <p:sp>
        <p:nvSpPr>
          <p:cNvPr id="3" name="TextBox 2"/>
          <p:cNvSpPr txBox="1"/>
          <p:nvPr/>
        </p:nvSpPr>
        <p:spPr>
          <a:xfrm>
            <a:off x="1979711" y="2026648"/>
            <a:ext cx="672043" cy="369332"/>
          </a:xfrm>
          <a:prstGeom prst="rect">
            <a:avLst/>
          </a:prstGeom>
          <a:noFill/>
        </p:spPr>
        <p:txBody>
          <a:bodyPr wrap="none" rtlCol="0">
            <a:spAutoFit/>
          </a:bodyPr>
          <a:lstStyle/>
          <a:p>
            <a:r>
              <a:rPr lang="de-DE" dirty="0" smtClean="0"/>
              <a:t>Tech</a:t>
            </a:r>
            <a:endParaRPr lang="en-US" dirty="0"/>
          </a:p>
        </p:txBody>
      </p:sp>
      <p:pic>
        <p:nvPicPr>
          <p:cNvPr id="10246" name="Picture 6" descr="C:\Users\pferak\Dropbox\presentations\innovationgames_agiletour\tec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43649" y="2395980"/>
            <a:ext cx="944166" cy="858592"/>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099062" y="2041616"/>
            <a:ext cx="1018227" cy="369332"/>
          </a:xfrm>
          <a:prstGeom prst="rect">
            <a:avLst/>
          </a:prstGeom>
          <a:noFill/>
        </p:spPr>
        <p:txBody>
          <a:bodyPr wrap="none" rtlCol="0">
            <a:spAutoFit/>
          </a:bodyPr>
          <a:lstStyle/>
          <a:p>
            <a:r>
              <a:rPr lang="de-DE" dirty="0" smtClean="0"/>
              <a:t>Process</a:t>
            </a:r>
            <a:endParaRPr lang="en-US" dirty="0"/>
          </a:p>
        </p:txBody>
      </p:sp>
      <p:pic>
        <p:nvPicPr>
          <p:cNvPr id="15" name="Bild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5492" y="2572930"/>
            <a:ext cx="1265370" cy="477302"/>
          </a:xfrm>
          <a:prstGeom prst="rect">
            <a:avLst/>
          </a:prstGeom>
          <a:effectLst>
            <a:outerShdw blurRad="50800" dist="38100" dir="5400000" algn="t" rotWithShape="0">
              <a:schemeClr val="bg1">
                <a:lumMod val="50000"/>
                <a:alpha val="40000"/>
              </a:schemeClr>
            </a:outerShdw>
          </a:effectLst>
        </p:spPr>
      </p:pic>
      <p:sp>
        <p:nvSpPr>
          <p:cNvPr id="4" name="TextBox 3"/>
          <p:cNvSpPr txBox="1"/>
          <p:nvPr/>
        </p:nvSpPr>
        <p:spPr>
          <a:xfrm>
            <a:off x="1338496" y="4869160"/>
            <a:ext cx="1595309" cy="369332"/>
          </a:xfrm>
          <a:prstGeom prst="rect">
            <a:avLst/>
          </a:prstGeom>
          <a:noFill/>
        </p:spPr>
        <p:txBody>
          <a:bodyPr wrap="none" rtlCol="0">
            <a:spAutoFit/>
          </a:bodyPr>
          <a:lstStyle/>
          <a:p>
            <a:r>
              <a:rPr lang="de-DE" dirty="0" smtClean="0"/>
              <a:t>Direct control</a:t>
            </a:r>
            <a:endParaRPr lang="en-US" dirty="0"/>
          </a:p>
        </p:txBody>
      </p:sp>
      <p:sp>
        <p:nvSpPr>
          <p:cNvPr id="5" name="TextBox 4"/>
          <p:cNvSpPr txBox="1"/>
          <p:nvPr/>
        </p:nvSpPr>
        <p:spPr>
          <a:xfrm>
            <a:off x="1283239" y="5445224"/>
            <a:ext cx="1120820" cy="369332"/>
          </a:xfrm>
          <a:prstGeom prst="rect">
            <a:avLst/>
          </a:prstGeom>
          <a:noFill/>
        </p:spPr>
        <p:txBody>
          <a:bodyPr wrap="none" rtlCol="0">
            <a:spAutoFit/>
          </a:bodyPr>
          <a:lstStyle/>
          <a:p>
            <a:r>
              <a:rPr lang="de-DE" dirty="0" smtClean="0"/>
              <a:t>Influence</a:t>
            </a:r>
            <a:endParaRPr lang="en-US" dirty="0"/>
          </a:p>
        </p:txBody>
      </p:sp>
      <p:sp>
        <p:nvSpPr>
          <p:cNvPr id="6" name="TextBox 5"/>
          <p:cNvSpPr txBox="1"/>
          <p:nvPr/>
        </p:nvSpPr>
        <p:spPr>
          <a:xfrm>
            <a:off x="1212250" y="5949280"/>
            <a:ext cx="843501" cy="369332"/>
          </a:xfrm>
          <a:prstGeom prst="rect">
            <a:avLst/>
          </a:prstGeom>
          <a:noFill/>
        </p:spPr>
        <p:txBody>
          <a:bodyPr wrap="none" rtlCol="0">
            <a:spAutoFit/>
          </a:bodyPr>
          <a:lstStyle/>
          <a:p>
            <a:r>
              <a:rPr lang="de-DE" dirty="0" smtClean="0"/>
              <a:t>„soup“</a:t>
            </a:r>
            <a:endParaRPr lang="en-US" dirty="0"/>
          </a:p>
        </p:txBody>
      </p:sp>
      <p:sp>
        <p:nvSpPr>
          <p:cNvPr id="7" name="TextBox 6"/>
          <p:cNvSpPr txBox="1"/>
          <p:nvPr/>
        </p:nvSpPr>
        <p:spPr>
          <a:xfrm>
            <a:off x="6084168" y="4869160"/>
            <a:ext cx="748988" cy="369332"/>
          </a:xfrm>
          <a:prstGeom prst="rect">
            <a:avLst/>
          </a:prstGeom>
          <a:noFill/>
        </p:spPr>
        <p:txBody>
          <a:bodyPr wrap="none" rtlCol="0">
            <a:spAutoFit/>
          </a:bodyPr>
          <a:lstStyle/>
          <a:p>
            <a:r>
              <a:rPr lang="de-DE" dirty="0" smtClean="0"/>
              <a:t>Team</a:t>
            </a:r>
            <a:endParaRPr lang="en-US" dirty="0"/>
          </a:p>
        </p:txBody>
      </p:sp>
      <p:sp>
        <p:nvSpPr>
          <p:cNvPr id="10" name="TextBox 9"/>
          <p:cNvSpPr txBox="1"/>
          <p:nvPr/>
        </p:nvSpPr>
        <p:spPr>
          <a:xfrm>
            <a:off x="6143479" y="5373216"/>
            <a:ext cx="979755" cy="369332"/>
          </a:xfrm>
          <a:prstGeom prst="rect">
            <a:avLst/>
          </a:prstGeom>
          <a:noFill/>
        </p:spPr>
        <p:txBody>
          <a:bodyPr wrap="none" rtlCol="0">
            <a:spAutoFit/>
          </a:bodyPr>
          <a:lstStyle/>
          <a:p>
            <a:r>
              <a:rPr lang="de-DE" dirty="0" smtClean="0"/>
              <a:t>Product</a:t>
            </a:r>
            <a:endParaRPr lang="en-US" dirty="0"/>
          </a:p>
        </p:txBody>
      </p:sp>
      <p:sp>
        <p:nvSpPr>
          <p:cNvPr id="11" name="TextBox 10"/>
          <p:cNvSpPr txBox="1"/>
          <p:nvPr/>
        </p:nvSpPr>
        <p:spPr>
          <a:xfrm>
            <a:off x="6356102" y="5816260"/>
            <a:ext cx="954107" cy="369332"/>
          </a:xfrm>
          <a:prstGeom prst="rect">
            <a:avLst/>
          </a:prstGeom>
          <a:noFill/>
        </p:spPr>
        <p:txBody>
          <a:bodyPr wrap="none" rtlCol="0">
            <a:spAutoFit/>
          </a:bodyPr>
          <a:lstStyle/>
          <a:p>
            <a:r>
              <a:rPr lang="de-DE" dirty="0" smtClean="0"/>
              <a:t>Section</a:t>
            </a:r>
            <a:endParaRPr lang="en-US" dirty="0"/>
          </a:p>
        </p:txBody>
      </p:sp>
      <p:sp>
        <p:nvSpPr>
          <p:cNvPr id="12" name="TextBox 11"/>
          <p:cNvSpPr txBox="1"/>
          <p:nvPr/>
        </p:nvSpPr>
        <p:spPr>
          <a:xfrm>
            <a:off x="6015238" y="6315043"/>
            <a:ext cx="1236236" cy="369332"/>
          </a:xfrm>
          <a:prstGeom prst="rect">
            <a:avLst/>
          </a:prstGeom>
          <a:noFill/>
        </p:spPr>
        <p:txBody>
          <a:bodyPr wrap="none" rtlCol="0">
            <a:spAutoFit/>
          </a:bodyPr>
          <a:lstStyle/>
          <a:p>
            <a:r>
              <a:rPr lang="de-DE" dirty="0" smtClean="0"/>
              <a:t>Enterprise</a:t>
            </a:r>
            <a:endParaRPr lang="en-US" dirty="0"/>
          </a:p>
        </p:txBody>
      </p:sp>
      <p:sp>
        <p:nvSpPr>
          <p:cNvPr id="23"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en-US" dirty="0"/>
              <a:t>Setup categories and </a:t>
            </a:r>
            <a:r>
              <a:rPr lang="en-US" dirty="0" smtClean="0"/>
              <a:t>Team Scope</a:t>
            </a:r>
            <a:endParaRPr lang="en-US" dirty="0"/>
          </a:p>
        </p:txBody>
      </p:sp>
      <p:pic>
        <p:nvPicPr>
          <p:cNvPr id="7172" name="Picture 4" descr="C:\Users\pferak\Dropbox\presentations\innovationgames_agiletour\line-thick.pn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4811" y="1927461"/>
            <a:ext cx="123825" cy="154342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33" name="Picture 4" descr="C:\Users\pferak\Dropbox\presentations\innovationgames_agiletour\line-thick.pn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4546521" y="2637259"/>
            <a:ext cx="123825" cy="154342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34" name="Picture 4" descr="C:\Users\pferak\Dropbox\presentations\innovationgames_agiletour\line-thick.pn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8017" y="1927462"/>
            <a:ext cx="123825" cy="154342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35" name="Picture 4" descr="C:\Users\pferak\Dropbox\presentations\innovationgames_agiletour\line-thick.pn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4510087" y="1193025"/>
            <a:ext cx="123825" cy="154342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36" name="Picture 4" descr="C:\Users\pferak\Dropbox\presentations\innovationgames_agiletour\line-thick.pn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3811" y="1927460"/>
            <a:ext cx="123825" cy="154342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37" name="Picture 4" descr="C:\Users\pferak\Dropbox\presentations\innovationgames_agiletour\line-thick.pn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6725521" y="2637258"/>
            <a:ext cx="123825" cy="154342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38" name="Picture 4" descr="C:\Users\pferak\Dropbox\presentations\innovationgames_agiletour\line-thick.pn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7017" y="1927461"/>
            <a:ext cx="123825" cy="154342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39" name="Picture 4" descr="C:\Users\pferak\Dropbox\presentations\innovationgames_agiletour\line-thick.pn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6689087" y="1193024"/>
            <a:ext cx="123825" cy="154342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40" name="Picture 4" descr="C:\Users\pferak\Dropbox\presentations\innovationgames_agiletour\line-thick.pn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2110" y="1922142"/>
            <a:ext cx="123825" cy="154342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41" name="Picture 4" descr="C:\Users\pferak\Dropbox\presentations\innovationgames_agiletour\line-thick.pn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2253820" y="2631940"/>
            <a:ext cx="123825" cy="154342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42" name="Picture 4" descr="C:\Users\pferak\Dropbox\presentations\innovationgames_agiletour\line-thick.pn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5316" y="1922143"/>
            <a:ext cx="123825" cy="154342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43" name="Picture 4" descr="C:\Users\pferak\Dropbox\presentations\innovationgames_agiletour\line-thick.pn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2217386" y="1187706"/>
            <a:ext cx="123825" cy="154342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4585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3" descr="C:\Users\pferak\Dropbox\presentations\innovationgames_agiletour\graph-n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0903" y="1623684"/>
            <a:ext cx="2322194" cy="58165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54" name="Picture 3" descr="C:\Users\pferak\Dropbox\presentations\innovationgames_agiletour\graph-n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1162" y="2398212"/>
            <a:ext cx="2149742" cy="538459"/>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53" name="Picture 3" descr="C:\Users\pferak\Dropbox\presentations\innovationgames_agiletour\graph-n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7129" y="2407173"/>
            <a:ext cx="2149742" cy="538459"/>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5126" name="Picture 6" descr="C:\Users\pferak\Dropbox\presentations\innovationgames_agiletour\are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653" y="3027207"/>
            <a:ext cx="6166280" cy="893077"/>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4" name="Picture 3" descr="C:\Users\pferak\Dropbox\presentations\innovationgames_agiletour\graph-n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293" y="2414793"/>
            <a:ext cx="2149742" cy="538459"/>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237" name="TextShape 3"/>
          <p:cNvSpPr txBox="1"/>
          <p:nvPr/>
        </p:nvSpPr>
        <p:spPr>
          <a:xfrm>
            <a:off x="3241916" y="4231932"/>
            <a:ext cx="2660169" cy="454368"/>
          </a:xfrm>
          <a:prstGeom prst="rect">
            <a:avLst/>
          </a:prstGeom>
          <a:noFill/>
          <a:ln>
            <a:noFill/>
          </a:ln>
        </p:spPr>
        <p:txBody>
          <a:bodyPr lIns="90000" tIns="45000" rIns="90000" bIns="45000"/>
          <a:lstStyle/>
          <a:p>
            <a:r>
              <a:rPr lang="en-US" sz="2800" dirty="0"/>
              <a:t>Total of 44 teams</a:t>
            </a:r>
          </a:p>
        </p:txBody>
      </p:sp>
      <p:sp>
        <p:nvSpPr>
          <p:cNvPr id="238" name="TextShape 4"/>
          <p:cNvSpPr txBox="1"/>
          <p:nvPr/>
        </p:nvSpPr>
        <p:spPr>
          <a:xfrm>
            <a:off x="1827934" y="5025245"/>
            <a:ext cx="1741034" cy="1285480"/>
          </a:xfrm>
          <a:prstGeom prst="rect">
            <a:avLst/>
          </a:prstGeom>
          <a:noFill/>
          <a:ln>
            <a:noFill/>
          </a:ln>
        </p:spPr>
        <p:txBody>
          <a:bodyPr lIns="90000" tIns="45000" rIns="90000" bIns="45000"/>
          <a:lstStyle>
            <a:defPPr>
              <a:defRPr lang="de-DE"/>
            </a:defPPr>
            <a:lvl1pPr>
              <a:defRPr sz="2800"/>
            </a:lvl1pPr>
          </a:lstStyle>
          <a:p>
            <a:pPr marL="285750" indent="-285750">
              <a:buFont typeface="Arial" panose="020B0604020202020204" pitchFamily="34" charset="0"/>
              <a:buChar char="•"/>
            </a:pPr>
            <a:r>
              <a:rPr lang="en-US" sz="1800" dirty="0" smtClean="0"/>
              <a:t>Analysts</a:t>
            </a:r>
          </a:p>
          <a:p>
            <a:pPr marL="285750" indent="-285750">
              <a:buFont typeface="Arial" panose="020B0604020202020204" pitchFamily="34" charset="0"/>
              <a:buChar char="•"/>
            </a:pPr>
            <a:r>
              <a:rPr lang="en-US" sz="1800" dirty="0" smtClean="0"/>
              <a:t>Testers</a:t>
            </a:r>
          </a:p>
          <a:p>
            <a:pPr marL="285750" indent="-285750">
              <a:buFont typeface="Arial" panose="020B0604020202020204" pitchFamily="34" charset="0"/>
              <a:buChar char="•"/>
            </a:pPr>
            <a:r>
              <a:rPr lang="en-US" sz="1800" dirty="0" err="1" smtClean="0"/>
              <a:t>Devs</a:t>
            </a:r>
            <a:endParaRPr lang="en-US" sz="1800" dirty="0" smtClean="0"/>
          </a:p>
          <a:p>
            <a:pPr marL="285750" indent="-285750">
              <a:buFont typeface="Arial" panose="020B0604020202020204" pitchFamily="34" charset="0"/>
              <a:buChar char="•"/>
            </a:pPr>
            <a:r>
              <a:rPr lang="en-US" sz="1800" dirty="0" smtClean="0"/>
              <a:t>Designers</a:t>
            </a:r>
            <a:endParaRPr lang="en-US" sz="1800" dirty="0"/>
          </a:p>
        </p:txBody>
      </p:sp>
      <p:sp>
        <p:nvSpPr>
          <p:cNvPr id="239" name="TextShape 5"/>
          <p:cNvSpPr txBox="1"/>
          <p:nvPr/>
        </p:nvSpPr>
        <p:spPr>
          <a:xfrm>
            <a:off x="5733097" y="5168450"/>
            <a:ext cx="2141221" cy="999070"/>
          </a:xfrm>
          <a:prstGeom prst="rect">
            <a:avLst/>
          </a:prstGeom>
          <a:noFill/>
          <a:ln>
            <a:noFill/>
          </a:ln>
        </p:spPr>
        <p:txBody>
          <a:bodyPr lIns="90000" tIns="45000" rIns="90000" bIns="45000"/>
          <a:lstStyle>
            <a:defPPr>
              <a:defRPr lang="de-DE"/>
            </a:defPPr>
            <a:lvl1pPr>
              <a:defRPr sz="2800"/>
            </a:lvl1pPr>
          </a:lstStyle>
          <a:p>
            <a:pPr marL="285750" indent="-285750">
              <a:buFont typeface="Arial" panose="020B0604020202020204" pitchFamily="34" charset="0"/>
              <a:buChar char="•"/>
            </a:pPr>
            <a:r>
              <a:rPr lang="en-US" sz="1800" dirty="0" err="1" smtClean="0"/>
              <a:t>ProductOwners</a:t>
            </a:r>
            <a:endParaRPr lang="en-US" sz="1800" dirty="0" smtClean="0"/>
          </a:p>
          <a:p>
            <a:pPr marL="285750" indent="-285750">
              <a:buFont typeface="Arial" panose="020B0604020202020204" pitchFamily="34" charset="0"/>
              <a:buChar char="•"/>
            </a:pPr>
            <a:r>
              <a:rPr lang="en-US" sz="1800" dirty="0" smtClean="0"/>
              <a:t>Managers</a:t>
            </a:r>
          </a:p>
          <a:p>
            <a:pPr marL="285750" indent="-285750">
              <a:buFont typeface="Arial" panose="020B0604020202020204" pitchFamily="34" charset="0"/>
              <a:buChar char="•"/>
            </a:pPr>
            <a:r>
              <a:rPr lang="en-US" sz="1800" dirty="0" err="1" smtClean="0"/>
              <a:t>ScrumMasters</a:t>
            </a:r>
            <a:endParaRPr lang="en-US" sz="1800" dirty="0"/>
          </a:p>
        </p:txBody>
      </p:sp>
      <p:sp>
        <p:nvSpPr>
          <p:cNvPr id="7"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en-US" dirty="0" smtClean="0"/>
              <a:t>Identify teams</a:t>
            </a:r>
            <a:endParaRPr lang="en-US" dirty="0"/>
          </a:p>
        </p:txBody>
      </p:sp>
      <p:sp>
        <p:nvSpPr>
          <p:cNvPr id="2" name="TextBox 1"/>
          <p:cNvSpPr txBox="1"/>
          <p:nvPr/>
        </p:nvSpPr>
        <p:spPr>
          <a:xfrm>
            <a:off x="3759004" y="1652901"/>
            <a:ext cx="1679499" cy="523220"/>
          </a:xfrm>
          <a:prstGeom prst="rect">
            <a:avLst/>
          </a:prstGeom>
          <a:noFill/>
          <a:ln>
            <a:noFill/>
          </a:ln>
        </p:spPr>
        <p:txBody>
          <a:bodyPr lIns="90000" tIns="45000" rIns="90000" bIns="45000"/>
          <a:lstStyle>
            <a:defPPr>
              <a:defRPr lang="de-DE"/>
            </a:defPPr>
            <a:lvl1pPr>
              <a:defRPr sz="2800"/>
            </a:lvl1pPr>
          </a:lstStyle>
          <a:p>
            <a:r>
              <a:rPr lang="de-DE" dirty="0"/>
              <a:t>Enterprise</a:t>
            </a:r>
            <a:endParaRPr lang="en-US" dirty="0"/>
          </a:p>
        </p:txBody>
      </p:sp>
      <p:sp>
        <p:nvSpPr>
          <p:cNvPr id="3" name="TextBox 2"/>
          <p:cNvSpPr txBox="1"/>
          <p:nvPr/>
        </p:nvSpPr>
        <p:spPr>
          <a:xfrm>
            <a:off x="1497238" y="2422412"/>
            <a:ext cx="1329851" cy="523220"/>
          </a:xfrm>
          <a:prstGeom prst="rect">
            <a:avLst/>
          </a:prstGeom>
          <a:noFill/>
          <a:ln>
            <a:noFill/>
          </a:ln>
        </p:spPr>
        <p:txBody>
          <a:bodyPr lIns="90000" tIns="45000" rIns="90000" bIns="45000"/>
          <a:lstStyle>
            <a:defPPr>
              <a:defRPr lang="de-DE"/>
            </a:defPPr>
            <a:lvl1pPr>
              <a:defRPr sz="2800"/>
            </a:lvl1pPr>
          </a:lstStyle>
          <a:p>
            <a:r>
              <a:rPr lang="de-DE" dirty="0"/>
              <a:t>Product</a:t>
            </a:r>
            <a:endParaRPr lang="en-US" dirty="0"/>
          </a:p>
        </p:txBody>
      </p:sp>
      <p:sp>
        <p:nvSpPr>
          <p:cNvPr id="4" name="TextBox 3"/>
          <p:cNvSpPr txBox="1"/>
          <p:nvPr/>
        </p:nvSpPr>
        <p:spPr>
          <a:xfrm>
            <a:off x="3912603" y="2414793"/>
            <a:ext cx="1372299" cy="523220"/>
          </a:xfrm>
          <a:prstGeom prst="rect">
            <a:avLst/>
          </a:prstGeom>
          <a:noFill/>
          <a:ln>
            <a:noFill/>
          </a:ln>
        </p:spPr>
        <p:txBody>
          <a:bodyPr lIns="90000" tIns="45000" rIns="90000" bIns="45000"/>
          <a:lstStyle>
            <a:defPPr>
              <a:defRPr lang="de-DE"/>
            </a:defPPr>
            <a:lvl1pPr>
              <a:defRPr sz="2800"/>
            </a:lvl1pPr>
          </a:lstStyle>
          <a:p>
            <a:r>
              <a:rPr lang="de-DE" dirty="0"/>
              <a:t>Delivery</a:t>
            </a:r>
            <a:endParaRPr lang="en-US" dirty="0"/>
          </a:p>
        </p:txBody>
      </p:sp>
      <p:sp>
        <p:nvSpPr>
          <p:cNvPr id="5" name="TextBox 4"/>
          <p:cNvSpPr txBox="1"/>
          <p:nvPr/>
        </p:nvSpPr>
        <p:spPr>
          <a:xfrm>
            <a:off x="6380207" y="2414793"/>
            <a:ext cx="1351652" cy="523220"/>
          </a:xfrm>
          <a:prstGeom prst="rect">
            <a:avLst/>
          </a:prstGeom>
          <a:noFill/>
          <a:ln>
            <a:noFill/>
          </a:ln>
        </p:spPr>
        <p:txBody>
          <a:bodyPr lIns="90000" tIns="45000" rIns="90000" bIns="45000"/>
          <a:lstStyle>
            <a:defPPr>
              <a:defRPr lang="de-DE"/>
            </a:defPPr>
            <a:lvl1pPr>
              <a:defRPr sz="2800"/>
            </a:lvl1pPr>
          </a:lstStyle>
          <a:p>
            <a:r>
              <a:rPr lang="de-DE" dirty="0"/>
              <a:t>Support</a:t>
            </a:r>
            <a:endParaRPr lang="en-US" dirty="0"/>
          </a:p>
        </p:txBody>
      </p:sp>
      <p:pic>
        <p:nvPicPr>
          <p:cNvPr id="22" name="Picture 5" descr="C:\Users\pferak\Dropbox\presentations\innovationgames_agiletour\graph-te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7346" y="3183895"/>
            <a:ext cx="374396" cy="374396"/>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7" name="Picture 5" descr="C:\Users\pferak\Dropbox\presentations\innovationgames_agiletour\graph-te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253" y="3141228"/>
            <a:ext cx="374396" cy="374396"/>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8" name="Picture 5" descr="C:\Users\pferak\Dropbox\presentations\innovationgames_agiletour\graph-te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5573" y="3291932"/>
            <a:ext cx="374396" cy="374396"/>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9" name="Picture 5" descr="C:\Users\pferak\Dropbox\presentations\innovationgames_agiletour\graph-te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9004" y="3186948"/>
            <a:ext cx="374396" cy="374396"/>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30" name="Picture 5" descr="C:\Users\pferak\Dropbox\presentations\innovationgames_agiletour\graph-te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0402" y="3443834"/>
            <a:ext cx="374396" cy="374396"/>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31" name="Picture 5" descr="C:\Users\pferak\Dropbox\presentations\innovationgames_agiletour\graph-te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033" y="3591824"/>
            <a:ext cx="374396" cy="374396"/>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32" name="Picture 5" descr="C:\Users\pferak\Dropbox\presentations\innovationgames_agiletour\graph-te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2205" y="3736355"/>
            <a:ext cx="374396" cy="37439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5" descr="C:\Users\pferak\Dropbox\presentations\innovationgames_agiletour\graph-te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509" y="3366526"/>
            <a:ext cx="374396" cy="374396"/>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34" name="Picture 5" descr="C:\Users\pferak\Dropbox\presentations\innovationgames_agiletour\graph-te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8982" y="3279496"/>
            <a:ext cx="374396" cy="374396"/>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35" name="Picture 5" descr="C:\Users\pferak\Dropbox\presentations\innovationgames_agiletour\graph-te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561" y="3333944"/>
            <a:ext cx="374396" cy="37439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 descr="C:\Users\pferak\Dropbox\presentations\innovationgames_agiletour\graph-te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963" y="3912880"/>
            <a:ext cx="374396" cy="37439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5" descr="C:\Users\pferak\Dropbox\presentations\innovationgames_agiletour\graph-te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2567" y="3335889"/>
            <a:ext cx="374396" cy="374396"/>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39" name="Picture 7" descr="C:\Users\pferak\Dropbox\presentations\innovationgames_agiletour\graph-team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5272" y="3624307"/>
            <a:ext cx="357777" cy="309429"/>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40" name="Picture 7" descr="C:\Users\pferak\Dropbox\presentations\innovationgames_agiletour\graph-team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8824" y="3756162"/>
            <a:ext cx="357777" cy="309429"/>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41" name="Picture 7" descr="C:\Users\pferak\Dropbox\presentations\innovationgames_agiletour\graph-team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4132" y="3485633"/>
            <a:ext cx="357777" cy="309429"/>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42" name="Picture 7" descr="C:\Users\pferak\Dropbox\presentations\innovationgames_agiletour\graph-team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3582" y="3945363"/>
            <a:ext cx="357777" cy="309429"/>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5128" name="Picture 8" descr="C:\Users\pferak\Dropbox\presentations\innovationgames_agiletour\graph-team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6096" y="3424897"/>
            <a:ext cx="253701" cy="253701"/>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5129" name="Picture 9" descr="C:\Users\pferak\Dropbox\presentations\innovationgames_agiletour\graph-team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3654" y="3237673"/>
            <a:ext cx="289302" cy="30494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45" name="Picture 9" descr="C:\Users\pferak\Dropbox\presentations\innovationgames_agiletour\graph-team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8120" y="3347757"/>
            <a:ext cx="289302" cy="30494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46" name="Picture 9" descr="C:\Users\pferak\Dropbox\presentations\innovationgames_agiletour\graph-team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4808" y="3210684"/>
            <a:ext cx="289302" cy="30494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47" name="Picture 9" descr="C:\Users\pferak\Dropbox\presentations\innovationgames_agiletour\graph-team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7513" y="3245293"/>
            <a:ext cx="289302" cy="30494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48" name="Picture 9" descr="C:\Users\pferak\Dropbox\presentations\innovationgames_agiletour\graph-team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4349" y="3397357"/>
            <a:ext cx="289302" cy="30494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49" name="Picture 9" descr="C:\Users\pferak\Dropbox\presentations\innovationgames_agiletour\graph-team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1673" y="3344136"/>
            <a:ext cx="289302" cy="30494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50" name="Picture 7" descr="C:\Users\pferak\Dropbox\presentations\innovationgames_agiletour\graph-team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3890" y="3370617"/>
            <a:ext cx="357777" cy="309429"/>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8650" y="5420320"/>
            <a:ext cx="1069811" cy="495330"/>
          </a:xfrm>
          <a:prstGeom prst="rect">
            <a:avLst/>
          </a:prstGeom>
          <a:noFill/>
          <a:ln>
            <a:noFill/>
          </a:ln>
        </p:spPr>
        <p:txBody>
          <a:bodyPr lIns="90000" tIns="45000" rIns="90000" bIns="45000"/>
          <a:lstStyle>
            <a:defPPr>
              <a:defRPr lang="de-DE"/>
            </a:defPPr>
            <a:lvl1pPr marL="457200" indent="-457200">
              <a:buFont typeface="Arial" panose="020B0604020202020204" pitchFamily="34" charset="0"/>
              <a:buChar char="•"/>
              <a:defRPr sz="2800"/>
            </a:lvl1pPr>
          </a:lstStyle>
          <a:p>
            <a:pPr marL="0" indent="0">
              <a:buNone/>
            </a:pPr>
            <a:r>
              <a:rPr lang="en-US" b="1" dirty="0"/>
              <a:t>Team</a:t>
            </a:r>
          </a:p>
        </p:txBody>
      </p:sp>
      <p:sp>
        <p:nvSpPr>
          <p:cNvPr id="8" name="TextBox 7"/>
          <p:cNvSpPr txBox="1"/>
          <p:nvPr/>
        </p:nvSpPr>
        <p:spPr>
          <a:xfrm>
            <a:off x="3676561" y="5417790"/>
            <a:ext cx="2150695" cy="497860"/>
          </a:xfrm>
          <a:prstGeom prst="rect">
            <a:avLst/>
          </a:prstGeom>
          <a:noFill/>
          <a:ln>
            <a:noFill/>
          </a:ln>
        </p:spPr>
        <p:txBody>
          <a:bodyPr lIns="90000" tIns="45000" rIns="90000" bIns="45000"/>
          <a:lstStyle>
            <a:defPPr>
              <a:defRPr lang="de-DE"/>
            </a:defPPr>
            <a:lvl1pPr marL="457200" indent="-457200">
              <a:buFont typeface="Arial" panose="020B0604020202020204" pitchFamily="34" charset="0"/>
              <a:buChar char="•"/>
              <a:defRPr sz="2800"/>
            </a:lvl1pPr>
          </a:lstStyle>
          <a:p>
            <a:pPr marL="0" indent="0">
              <a:buNone/>
            </a:pPr>
            <a:r>
              <a:rPr lang="en-US" b="1" dirty="0"/>
              <a:t>Not</a:t>
            </a:r>
            <a:r>
              <a:rPr lang="en-US" sz="1800" b="1" dirty="0"/>
              <a:t> </a:t>
            </a:r>
            <a:r>
              <a:rPr lang="en-US" b="1" dirty="0"/>
              <a:t>included</a:t>
            </a:r>
          </a:p>
        </p:txBody>
      </p:sp>
    </p:spTree>
    <p:extLst>
      <p:ext uri="{BB962C8B-B14F-4D97-AF65-F5344CB8AC3E}">
        <p14:creationId xmlns:p14="http://schemas.microsoft.com/office/powerpoint/2010/main" val="15857421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pferak\Dropbox\presentations\innovationgames_agiletour\player-luk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2385" y="2199963"/>
            <a:ext cx="1066800" cy="12192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1267" name="Picture 3" descr="C:\Users\pferak\Dropbox\presentations\innovationgames_agiletour\compu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1656" y="2128572"/>
            <a:ext cx="1130300" cy="963613"/>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1269" name="Picture 5" descr="C:\Users\pferak\Dropbox\presentations\innovationgames_agiletour\speedboat-boa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7577" y="2224194"/>
            <a:ext cx="1130300" cy="55907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1270" name="Picture 6" descr="C:\Users\pferak\Dropbox\presentations\innovationgames_agiletour\connection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49728" y="2344596"/>
            <a:ext cx="2160587" cy="245427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9" name="Picture 3" descr="C:\Users\pferak\Dropbox\presentations\innovationgames_agiletour\compu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3944" y="1972055"/>
            <a:ext cx="1130300" cy="963613"/>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0" name="Picture 5" descr="C:\Users\pferak\Dropbox\presentations\innovationgames_agiletour\speedboat-boa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9865" y="2067677"/>
            <a:ext cx="1130300" cy="55907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1" name="Picture 3" descr="C:\Users\pferak\Dropbox\presentations\innovationgames_agiletour\compu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8023" y="3196574"/>
            <a:ext cx="1130300" cy="963613"/>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2" name="Picture 5" descr="C:\Users\pferak\Dropbox\presentations\innovationgames_agiletour\speedboat-boa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3944" y="3292196"/>
            <a:ext cx="1130300" cy="55907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3" name="Picture 3" descr="C:\Users\pferak\Dropbox\presentations\innovationgames_agiletour\compu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1802" y="4625238"/>
            <a:ext cx="1130300" cy="963613"/>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4" name="Picture 5" descr="C:\Users\pferak\Dropbox\presentations\innovationgames_agiletour\speedboat-boa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7723" y="4720860"/>
            <a:ext cx="1130300" cy="55907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5" name="Picture 3" descr="C:\Users\pferak\Dropbox\presentations\innovationgames_agiletour\compu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4616" y="4796215"/>
            <a:ext cx="1130300" cy="963613"/>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6" name="Picture 5" descr="C:\Users\pferak\Dropbox\presentations\innovationgames_agiletour\speedboat-boa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0537" y="4891837"/>
            <a:ext cx="1130300" cy="55907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1271" name="Picture 7" descr="C:\Users\pferak\Dropbox\presentations\innovationgames_agiletour\player-righ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30048" y="3536196"/>
            <a:ext cx="785812" cy="84772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1272" name="Picture 8" descr="C:\Users\pferak\Dropbox\presentations\innovationgames_agiletour\player-right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00485" y="2282880"/>
            <a:ext cx="701675" cy="646113"/>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1273" name="Picture 9" descr="C:\Users\pferak\Dropbox\presentations\innovationgames_agiletour\player-righ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7360" y="4912103"/>
            <a:ext cx="785813" cy="84772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1274" name="Picture 10" descr="C:\Users\pferak\Dropbox\presentations\innovationgames_agiletour\player-lef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30624" y="5107044"/>
            <a:ext cx="1046163" cy="938212"/>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23"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en-US" dirty="0" smtClean="0"/>
              <a:t>Train the facilitators</a:t>
            </a:r>
            <a:endParaRPr lang="en-US" dirty="0"/>
          </a:p>
        </p:txBody>
      </p:sp>
    </p:spTree>
    <p:extLst>
      <p:ext uri="{BB962C8B-B14F-4D97-AF65-F5344CB8AC3E}">
        <p14:creationId xmlns:p14="http://schemas.microsoft.com/office/powerpoint/2010/main" val="37563770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chemeClr val="bg1"/>
                </a:solidFill>
              </a:rPr>
              <a:t>Evolution of the </a:t>
            </a:r>
            <a:r>
              <a:rPr lang="en-US" dirty="0" err="1" smtClean="0">
                <a:solidFill>
                  <a:schemeClr val="bg1"/>
                </a:solidFill>
              </a:rPr>
              <a:t>bwin</a:t>
            </a:r>
            <a:r>
              <a:rPr lang="en-US" dirty="0" smtClean="0">
                <a:solidFill>
                  <a:schemeClr val="bg1"/>
                </a:solidFill>
              </a:rPr>
              <a:t> </a:t>
            </a:r>
            <a:r>
              <a:rPr lang="en-US" dirty="0">
                <a:solidFill>
                  <a:schemeClr val="bg1"/>
                </a:solidFill>
              </a:rPr>
              <a:t>software</a:t>
            </a:r>
            <a:r>
              <a:rPr lang="en-US" dirty="0" smtClean="0">
                <a:solidFill>
                  <a:schemeClr val="bg1"/>
                </a:solidFill>
              </a:rPr>
              <a:t> system</a:t>
            </a:r>
            <a:endParaRPr lang="de-AT" dirty="0">
              <a:solidFill>
                <a:schemeClr val="bg1"/>
              </a:solidFill>
            </a:endParaRPr>
          </a:p>
        </p:txBody>
      </p:sp>
      <p:sp>
        <p:nvSpPr>
          <p:cNvPr id="3" name="Textplatzhalter 2"/>
          <p:cNvSpPr>
            <a:spLocks noGrp="1"/>
          </p:cNvSpPr>
          <p:nvPr>
            <p:ph type="body" idx="1"/>
          </p:nvPr>
        </p:nvSpPr>
        <p:spPr/>
        <p:txBody>
          <a:bodyPr/>
          <a:lstStyle/>
          <a:p>
            <a:endParaRPr lang="de-AT" dirty="0"/>
          </a:p>
        </p:txBody>
      </p:sp>
      <p:pic>
        <p:nvPicPr>
          <p:cNvPr id="2050" name="Picture 2" descr="C:\Users\cloibl\Desktop\templates\bwin_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7348" y="1206500"/>
            <a:ext cx="3247801" cy="127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3472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13968" y="1811774"/>
            <a:ext cx="4001382" cy="1815882"/>
          </a:xfrm>
          <a:prstGeom prst="rect">
            <a:avLst/>
          </a:prstGeom>
          <a:noFill/>
        </p:spPr>
        <p:txBody>
          <a:bodyPr wrap="square" rtlCol="0">
            <a:spAutoFit/>
          </a:bodyPr>
          <a:lstStyle/>
          <a:p>
            <a:r>
              <a:rPr lang="en-US" sz="2800" b="1" dirty="0"/>
              <a:t>Time Scope</a:t>
            </a:r>
            <a:r>
              <a:rPr lang="en-US" sz="2800" dirty="0"/>
              <a:t>: Last 6 months or last release, whichever is greater.</a:t>
            </a:r>
          </a:p>
          <a:p>
            <a:endParaRPr lang="en-US" sz="2800" dirty="0"/>
          </a:p>
        </p:txBody>
      </p:sp>
      <p:sp>
        <p:nvSpPr>
          <p:cNvPr id="3" name="Content Placeholder 10"/>
          <p:cNvSpPr>
            <a:spLocks noGrp="1"/>
          </p:cNvSpPr>
          <p:nvPr/>
        </p:nvSpPr>
        <p:spPr>
          <a:xfrm>
            <a:off x="4513968" y="3337084"/>
            <a:ext cx="3755819" cy="145345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0B97CB"/>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0B97CB"/>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0B97CB"/>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0B97CB"/>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0B97CB"/>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b="1" dirty="0"/>
              <a:t>Process</a:t>
            </a:r>
            <a:r>
              <a:rPr lang="en-US" sz="2800" b="1" dirty="0" smtClean="0"/>
              <a:t> </a:t>
            </a:r>
            <a:r>
              <a:rPr lang="en-US" sz="2800" b="1" dirty="0"/>
              <a:t>Scope</a:t>
            </a:r>
            <a:r>
              <a:rPr lang="en-US" sz="2800" dirty="0"/>
              <a:t>:  </a:t>
            </a:r>
            <a:r>
              <a:rPr lang="en-US" sz="2800" dirty="0" smtClean="0"/>
              <a:t>The complete development process from story creation, through development and into production </a:t>
            </a:r>
            <a:r>
              <a:rPr lang="en-US" sz="2800" dirty="0"/>
              <a:t>deployment (</a:t>
            </a:r>
            <a:r>
              <a:rPr lang="en-US" sz="2800" dirty="0" smtClean="0"/>
              <a:t>release to customer).</a:t>
            </a:r>
            <a:endParaRPr lang="en-US" sz="2800" dirty="0"/>
          </a:p>
        </p:txBody>
      </p:sp>
      <p:sp>
        <p:nvSpPr>
          <p:cNvPr id="4"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en-US" dirty="0" smtClean="0"/>
              <a:t>Schedule the games and create facilitation script</a:t>
            </a:r>
            <a:endParaRPr lang="en-US" dirty="0"/>
          </a:p>
        </p:txBody>
      </p:sp>
      <p:pic>
        <p:nvPicPr>
          <p:cNvPr id="8194" name="Picture 2" descr="C:\Users\pferak\Dropbox\presentations\innovationgames_agiletour\gri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605" y="1733547"/>
            <a:ext cx="3389659" cy="507174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22960" y="2610524"/>
            <a:ext cx="803746" cy="369332"/>
          </a:xfrm>
          <a:prstGeom prst="rect">
            <a:avLst/>
          </a:prstGeom>
          <a:noFill/>
        </p:spPr>
        <p:txBody>
          <a:bodyPr wrap="none" rtlCol="0">
            <a:spAutoFit/>
          </a:bodyPr>
          <a:lstStyle/>
          <a:p>
            <a:r>
              <a:rPr lang="de-DE" dirty="0" smtClean="0"/>
              <a:t>Team1</a:t>
            </a:r>
            <a:endParaRPr lang="en-US" dirty="0"/>
          </a:p>
        </p:txBody>
      </p:sp>
      <p:sp>
        <p:nvSpPr>
          <p:cNvPr id="7" name="TextBox 6"/>
          <p:cNvSpPr txBox="1"/>
          <p:nvPr/>
        </p:nvSpPr>
        <p:spPr>
          <a:xfrm>
            <a:off x="1815561" y="2610524"/>
            <a:ext cx="689612" cy="369332"/>
          </a:xfrm>
          <a:prstGeom prst="rect">
            <a:avLst/>
          </a:prstGeom>
          <a:noFill/>
        </p:spPr>
        <p:txBody>
          <a:bodyPr wrap="none" rtlCol="0">
            <a:spAutoFit/>
          </a:bodyPr>
          <a:lstStyle/>
          <a:p>
            <a:r>
              <a:rPr lang="de-DE" dirty="0" smtClean="0"/>
              <a:t>Apr 2</a:t>
            </a:r>
            <a:endParaRPr lang="en-US" dirty="0"/>
          </a:p>
        </p:txBody>
      </p:sp>
      <p:sp>
        <p:nvSpPr>
          <p:cNvPr id="8" name="TextBox 7"/>
          <p:cNvSpPr txBox="1"/>
          <p:nvPr/>
        </p:nvSpPr>
        <p:spPr>
          <a:xfrm>
            <a:off x="2819400" y="2610524"/>
            <a:ext cx="682879" cy="369332"/>
          </a:xfrm>
          <a:prstGeom prst="rect">
            <a:avLst/>
          </a:prstGeom>
          <a:noFill/>
        </p:spPr>
        <p:txBody>
          <a:bodyPr wrap="none" rtlCol="0">
            <a:spAutoFit/>
          </a:bodyPr>
          <a:lstStyle/>
          <a:p>
            <a:r>
              <a:rPr lang="de-DE" dirty="0" smtClean="0"/>
              <a:t>Peter</a:t>
            </a:r>
            <a:endParaRPr lang="en-US" dirty="0"/>
          </a:p>
        </p:txBody>
      </p:sp>
      <p:sp>
        <p:nvSpPr>
          <p:cNvPr id="10" name="TextBox 9"/>
          <p:cNvSpPr txBox="1"/>
          <p:nvPr/>
        </p:nvSpPr>
        <p:spPr>
          <a:xfrm>
            <a:off x="1815561" y="3111182"/>
            <a:ext cx="689612" cy="369332"/>
          </a:xfrm>
          <a:prstGeom prst="rect">
            <a:avLst/>
          </a:prstGeom>
          <a:noFill/>
        </p:spPr>
        <p:txBody>
          <a:bodyPr wrap="none" rtlCol="0">
            <a:spAutoFit/>
          </a:bodyPr>
          <a:lstStyle/>
          <a:p>
            <a:r>
              <a:rPr lang="de-DE" dirty="0" smtClean="0"/>
              <a:t>Apr 2</a:t>
            </a:r>
            <a:endParaRPr lang="en-US" dirty="0"/>
          </a:p>
        </p:txBody>
      </p:sp>
      <p:sp>
        <p:nvSpPr>
          <p:cNvPr id="11" name="TextBox 10"/>
          <p:cNvSpPr txBox="1"/>
          <p:nvPr/>
        </p:nvSpPr>
        <p:spPr>
          <a:xfrm>
            <a:off x="2746302" y="3111182"/>
            <a:ext cx="829073" cy="369332"/>
          </a:xfrm>
          <a:prstGeom prst="rect">
            <a:avLst/>
          </a:prstGeom>
          <a:noFill/>
        </p:spPr>
        <p:txBody>
          <a:bodyPr wrap="none" rtlCol="0">
            <a:spAutoFit/>
          </a:bodyPr>
          <a:lstStyle/>
          <a:p>
            <a:r>
              <a:rPr lang="de-DE" dirty="0" smtClean="0"/>
              <a:t>Juliana</a:t>
            </a:r>
            <a:endParaRPr lang="en-US" dirty="0"/>
          </a:p>
        </p:txBody>
      </p:sp>
      <p:sp>
        <p:nvSpPr>
          <p:cNvPr id="12" name="TextBox 11"/>
          <p:cNvSpPr txBox="1"/>
          <p:nvPr/>
        </p:nvSpPr>
        <p:spPr>
          <a:xfrm>
            <a:off x="822960" y="3095942"/>
            <a:ext cx="803746" cy="369332"/>
          </a:xfrm>
          <a:prstGeom prst="rect">
            <a:avLst/>
          </a:prstGeom>
          <a:noFill/>
        </p:spPr>
        <p:txBody>
          <a:bodyPr wrap="none" rtlCol="0">
            <a:spAutoFit/>
          </a:bodyPr>
          <a:lstStyle/>
          <a:p>
            <a:r>
              <a:rPr lang="de-DE" dirty="0" smtClean="0"/>
              <a:t>Team2</a:t>
            </a:r>
            <a:endParaRPr lang="en-US" dirty="0"/>
          </a:p>
        </p:txBody>
      </p:sp>
      <p:sp>
        <p:nvSpPr>
          <p:cNvPr id="13" name="TextBox 12"/>
          <p:cNvSpPr txBox="1"/>
          <p:nvPr/>
        </p:nvSpPr>
        <p:spPr>
          <a:xfrm>
            <a:off x="1815561" y="3623089"/>
            <a:ext cx="689612" cy="369332"/>
          </a:xfrm>
          <a:prstGeom prst="rect">
            <a:avLst/>
          </a:prstGeom>
          <a:noFill/>
        </p:spPr>
        <p:txBody>
          <a:bodyPr wrap="none" rtlCol="0">
            <a:spAutoFit/>
          </a:bodyPr>
          <a:lstStyle/>
          <a:p>
            <a:r>
              <a:rPr lang="de-DE" dirty="0" smtClean="0"/>
              <a:t>Apr 4</a:t>
            </a:r>
            <a:endParaRPr lang="en-US" dirty="0"/>
          </a:p>
        </p:txBody>
      </p:sp>
      <p:sp>
        <p:nvSpPr>
          <p:cNvPr id="14" name="TextBox 13"/>
          <p:cNvSpPr txBox="1"/>
          <p:nvPr/>
        </p:nvSpPr>
        <p:spPr>
          <a:xfrm>
            <a:off x="2819400" y="3623089"/>
            <a:ext cx="682879" cy="369332"/>
          </a:xfrm>
          <a:prstGeom prst="rect">
            <a:avLst/>
          </a:prstGeom>
          <a:noFill/>
        </p:spPr>
        <p:txBody>
          <a:bodyPr wrap="none" rtlCol="0">
            <a:spAutoFit/>
          </a:bodyPr>
          <a:lstStyle/>
          <a:p>
            <a:r>
              <a:rPr lang="de-DE" dirty="0" smtClean="0"/>
              <a:t>Peter</a:t>
            </a:r>
            <a:endParaRPr lang="en-US" dirty="0"/>
          </a:p>
        </p:txBody>
      </p:sp>
      <p:sp>
        <p:nvSpPr>
          <p:cNvPr id="15" name="TextBox 14"/>
          <p:cNvSpPr txBox="1"/>
          <p:nvPr/>
        </p:nvSpPr>
        <p:spPr>
          <a:xfrm>
            <a:off x="822960" y="3607849"/>
            <a:ext cx="803746" cy="369332"/>
          </a:xfrm>
          <a:prstGeom prst="rect">
            <a:avLst/>
          </a:prstGeom>
          <a:noFill/>
        </p:spPr>
        <p:txBody>
          <a:bodyPr wrap="none" rtlCol="0">
            <a:spAutoFit/>
          </a:bodyPr>
          <a:lstStyle/>
          <a:p>
            <a:r>
              <a:rPr lang="de-DE" dirty="0" smtClean="0"/>
              <a:t>Team3</a:t>
            </a:r>
            <a:endParaRPr lang="en-US" dirty="0"/>
          </a:p>
        </p:txBody>
      </p:sp>
      <p:sp>
        <p:nvSpPr>
          <p:cNvPr id="16" name="TextBox 15"/>
          <p:cNvSpPr txBox="1"/>
          <p:nvPr/>
        </p:nvSpPr>
        <p:spPr>
          <a:xfrm>
            <a:off x="1815561" y="4099993"/>
            <a:ext cx="689612" cy="369332"/>
          </a:xfrm>
          <a:prstGeom prst="rect">
            <a:avLst/>
          </a:prstGeom>
          <a:noFill/>
        </p:spPr>
        <p:txBody>
          <a:bodyPr wrap="none" rtlCol="0">
            <a:spAutoFit/>
          </a:bodyPr>
          <a:lstStyle/>
          <a:p>
            <a:r>
              <a:rPr lang="de-DE" dirty="0" smtClean="0"/>
              <a:t>Apr 5</a:t>
            </a:r>
            <a:endParaRPr lang="en-US" dirty="0"/>
          </a:p>
        </p:txBody>
      </p:sp>
      <p:sp>
        <p:nvSpPr>
          <p:cNvPr id="17" name="TextBox 16"/>
          <p:cNvSpPr txBox="1"/>
          <p:nvPr/>
        </p:nvSpPr>
        <p:spPr>
          <a:xfrm>
            <a:off x="2870183" y="4101776"/>
            <a:ext cx="632096" cy="369332"/>
          </a:xfrm>
          <a:prstGeom prst="rect">
            <a:avLst/>
          </a:prstGeom>
          <a:noFill/>
        </p:spPr>
        <p:txBody>
          <a:bodyPr wrap="none" rtlCol="0">
            <a:spAutoFit/>
          </a:bodyPr>
          <a:lstStyle/>
          <a:p>
            <a:r>
              <a:rPr lang="de-DE" dirty="0" smtClean="0"/>
              <a:t>Greg</a:t>
            </a:r>
            <a:endParaRPr lang="en-US" dirty="0"/>
          </a:p>
        </p:txBody>
      </p:sp>
      <p:sp>
        <p:nvSpPr>
          <p:cNvPr id="18" name="TextBox 17"/>
          <p:cNvSpPr txBox="1"/>
          <p:nvPr/>
        </p:nvSpPr>
        <p:spPr>
          <a:xfrm>
            <a:off x="822960" y="4084753"/>
            <a:ext cx="803746" cy="369332"/>
          </a:xfrm>
          <a:prstGeom prst="rect">
            <a:avLst/>
          </a:prstGeom>
          <a:noFill/>
        </p:spPr>
        <p:txBody>
          <a:bodyPr wrap="none" rtlCol="0">
            <a:spAutoFit/>
          </a:bodyPr>
          <a:lstStyle/>
          <a:p>
            <a:r>
              <a:rPr lang="de-DE" dirty="0" smtClean="0"/>
              <a:t>Team4</a:t>
            </a:r>
            <a:endParaRPr lang="en-US" dirty="0"/>
          </a:p>
        </p:txBody>
      </p:sp>
      <p:sp>
        <p:nvSpPr>
          <p:cNvPr id="19" name="TextBox 18"/>
          <p:cNvSpPr txBox="1"/>
          <p:nvPr/>
        </p:nvSpPr>
        <p:spPr>
          <a:xfrm>
            <a:off x="1815561" y="4614584"/>
            <a:ext cx="689612" cy="369332"/>
          </a:xfrm>
          <a:prstGeom prst="rect">
            <a:avLst/>
          </a:prstGeom>
          <a:noFill/>
        </p:spPr>
        <p:txBody>
          <a:bodyPr wrap="none" rtlCol="0">
            <a:spAutoFit/>
          </a:bodyPr>
          <a:lstStyle/>
          <a:p>
            <a:r>
              <a:rPr lang="de-DE" dirty="0" smtClean="0"/>
              <a:t>Apr 5</a:t>
            </a:r>
            <a:endParaRPr lang="en-US" dirty="0"/>
          </a:p>
        </p:txBody>
      </p:sp>
      <p:sp>
        <p:nvSpPr>
          <p:cNvPr id="20" name="TextBox 19"/>
          <p:cNvSpPr txBox="1"/>
          <p:nvPr/>
        </p:nvSpPr>
        <p:spPr>
          <a:xfrm>
            <a:off x="2870183" y="4599344"/>
            <a:ext cx="616451" cy="369332"/>
          </a:xfrm>
          <a:prstGeom prst="rect">
            <a:avLst/>
          </a:prstGeom>
          <a:noFill/>
        </p:spPr>
        <p:txBody>
          <a:bodyPr wrap="none" rtlCol="0">
            <a:spAutoFit/>
          </a:bodyPr>
          <a:lstStyle/>
          <a:p>
            <a:r>
              <a:rPr lang="de-DE" dirty="0" smtClean="0"/>
              <a:t>Luke</a:t>
            </a:r>
            <a:endParaRPr lang="en-US" dirty="0"/>
          </a:p>
        </p:txBody>
      </p:sp>
      <p:sp>
        <p:nvSpPr>
          <p:cNvPr id="21" name="TextBox 20"/>
          <p:cNvSpPr txBox="1"/>
          <p:nvPr/>
        </p:nvSpPr>
        <p:spPr>
          <a:xfrm>
            <a:off x="822960" y="4599344"/>
            <a:ext cx="803746" cy="369332"/>
          </a:xfrm>
          <a:prstGeom prst="rect">
            <a:avLst/>
          </a:prstGeom>
          <a:noFill/>
        </p:spPr>
        <p:txBody>
          <a:bodyPr wrap="none" rtlCol="0">
            <a:spAutoFit/>
          </a:bodyPr>
          <a:lstStyle/>
          <a:p>
            <a:r>
              <a:rPr lang="de-DE" dirty="0" smtClean="0"/>
              <a:t>Team5</a:t>
            </a:r>
            <a:endParaRPr lang="en-US" dirty="0"/>
          </a:p>
        </p:txBody>
      </p:sp>
      <p:sp>
        <p:nvSpPr>
          <p:cNvPr id="22" name="TextBox 21"/>
          <p:cNvSpPr txBox="1"/>
          <p:nvPr/>
        </p:nvSpPr>
        <p:spPr>
          <a:xfrm>
            <a:off x="1815561" y="5109884"/>
            <a:ext cx="689612" cy="369332"/>
          </a:xfrm>
          <a:prstGeom prst="rect">
            <a:avLst/>
          </a:prstGeom>
          <a:noFill/>
        </p:spPr>
        <p:txBody>
          <a:bodyPr wrap="none" rtlCol="0">
            <a:spAutoFit/>
          </a:bodyPr>
          <a:lstStyle/>
          <a:p>
            <a:r>
              <a:rPr lang="de-DE" dirty="0" smtClean="0"/>
              <a:t>Apr 6</a:t>
            </a:r>
            <a:endParaRPr lang="en-US" dirty="0"/>
          </a:p>
        </p:txBody>
      </p:sp>
      <p:sp>
        <p:nvSpPr>
          <p:cNvPr id="23" name="TextBox 22"/>
          <p:cNvSpPr txBox="1"/>
          <p:nvPr/>
        </p:nvSpPr>
        <p:spPr>
          <a:xfrm>
            <a:off x="2854538" y="5115718"/>
            <a:ext cx="632096" cy="369332"/>
          </a:xfrm>
          <a:prstGeom prst="rect">
            <a:avLst/>
          </a:prstGeom>
          <a:noFill/>
        </p:spPr>
        <p:txBody>
          <a:bodyPr wrap="none" rtlCol="0">
            <a:spAutoFit/>
          </a:bodyPr>
          <a:lstStyle/>
          <a:p>
            <a:r>
              <a:rPr lang="de-DE" dirty="0" smtClean="0"/>
              <a:t>Greg</a:t>
            </a:r>
            <a:endParaRPr lang="en-US" dirty="0"/>
          </a:p>
        </p:txBody>
      </p:sp>
      <p:sp>
        <p:nvSpPr>
          <p:cNvPr id="24" name="TextBox 23"/>
          <p:cNvSpPr txBox="1"/>
          <p:nvPr/>
        </p:nvSpPr>
        <p:spPr>
          <a:xfrm>
            <a:off x="822960" y="5094644"/>
            <a:ext cx="803746" cy="369332"/>
          </a:xfrm>
          <a:prstGeom prst="rect">
            <a:avLst/>
          </a:prstGeom>
          <a:noFill/>
        </p:spPr>
        <p:txBody>
          <a:bodyPr wrap="none" rtlCol="0">
            <a:spAutoFit/>
          </a:bodyPr>
          <a:lstStyle/>
          <a:p>
            <a:r>
              <a:rPr lang="de-DE" dirty="0" smtClean="0"/>
              <a:t>Team6</a:t>
            </a:r>
            <a:endParaRPr lang="en-US" dirty="0"/>
          </a:p>
        </p:txBody>
      </p:sp>
      <p:sp>
        <p:nvSpPr>
          <p:cNvPr id="25" name="TextBox 24"/>
          <p:cNvSpPr txBox="1"/>
          <p:nvPr/>
        </p:nvSpPr>
        <p:spPr>
          <a:xfrm>
            <a:off x="1815561" y="5598471"/>
            <a:ext cx="689612" cy="369332"/>
          </a:xfrm>
          <a:prstGeom prst="rect">
            <a:avLst/>
          </a:prstGeom>
          <a:noFill/>
        </p:spPr>
        <p:txBody>
          <a:bodyPr wrap="none" rtlCol="0">
            <a:spAutoFit/>
          </a:bodyPr>
          <a:lstStyle/>
          <a:p>
            <a:r>
              <a:rPr lang="de-DE" dirty="0" smtClean="0"/>
              <a:t>Apr 7</a:t>
            </a:r>
            <a:endParaRPr lang="en-US" dirty="0"/>
          </a:p>
        </p:txBody>
      </p:sp>
      <p:sp>
        <p:nvSpPr>
          <p:cNvPr id="26" name="TextBox 25"/>
          <p:cNvSpPr txBox="1"/>
          <p:nvPr/>
        </p:nvSpPr>
        <p:spPr>
          <a:xfrm>
            <a:off x="2782940" y="5598471"/>
            <a:ext cx="829073" cy="369332"/>
          </a:xfrm>
          <a:prstGeom prst="rect">
            <a:avLst/>
          </a:prstGeom>
          <a:noFill/>
        </p:spPr>
        <p:txBody>
          <a:bodyPr wrap="none" rtlCol="0">
            <a:spAutoFit/>
          </a:bodyPr>
          <a:lstStyle/>
          <a:p>
            <a:r>
              <a:rPr lang="de-DE" dirty="0" smtClean="0"/>
              <a:t>Juliana</a:t>
            </a:r>
            <a:endParaRPr lang="en-US" dirty="0"/>
          </a:p>
        </p:txBody>
      </p:sp>
      <p:sp>
        <p:nvSpPr>
          <p:cNvPr id="27" name="TextBox 26"/>
          <p:cNvSpPr txBox="1"/>
          <p:nvPr/>
        </p:nvSpPr>
        <p:spPr>
          <a:xfrm>
            <a:off x="822960" y="5583231"/>
            <a:ext cx="803746" cy="369332"/>
          </a:xfrm>
          <a:prstGeom prst="rect">
            <a:avLst/>
          </a:prstGeom>
          <a:noFill/>
        </p:spPr>
        <p:txBody>
          <a:bodyPr wrap="none" rtlCol="0">
            <a:spAutoFit/>
          </a:bodyPr>
          <a:lstStyle/>
          <a:p>
            <a:r>
              <a:rPr lang="de-DE" dirty="0" smtClean="0"/>
              <a:t>Team7</a:t>
            </a:r>
            <a:endParaRPr lang="en-US" dirty="0"/>
          </a:p>
        </p:txBody>
      </p:sp>
      <p:sp>
        <p:nvSpPr>
          <p:cNvPr id="6" name="TextBox 5"/>
          <p:cNvSpPr txBox="1"/>
          <p:nvPr/>
        </p:nvSpPr>
        <p:spPr>
          <a:xfrm>
            <a:off x="1045938" y="6111838"/>
            <a:ext cx="357790" cy="369332"/>
          </a:xfrm>
          <a:prstGeom prst="rect">
            <a:avLst/>
          </a:prstGeom>
          <a:noFill/>
        </p:spPr>
        <p:txBody>
          <a:bodyPr wrap="none" rtlCol="0">
            <a:spAutoFit/>
          </a:bodyPr>
          <a:lstStyle/>
          <a:p>
            <a:r>
              <a:rPr lang="de-DE" dirty="0" smtClean="0"/>
              <a:t>...</a:t>
            </a:r>
            <a:endParaRPr lang="en-US" dirty="0"/>
          </a:p>
        </p:txBody>
      </p:sp>
      <p:sp>
        <p:nvSpPr>
          <p:cNvPr id="28" name="TextBox 27"/>
          <p:cNvSpPr txBox="1"/>
          <p:nvPr/>
        </p:nvSpPr>
        <p:spPr>
          <a:xfrm>
            <a:off x="1463862" y="1939964"/>
            <a:ext cx="1507144" cy="523220"/>
          </a:xfrm>
          <a:prstGeom prst="rect">
            <a:avLst/>
          </a:prstGeom>
          <a:noFill/>
        </p:spPr>
        <p:txBody>
          <a:bodyPr wrap="none" rtlCol="0">
            <a:spAutoFit/>
          </a:bodyPr>
          <a:lstStyle/>
          <a:p>
            <a:r>
              <a:rPr lang="de-DE" sz="2800" dirty="0" smtClean="0"/>
              <a:t>Schedule</a:t>
            </a:r>
            <a:endParaRPr lang="en-US" sz="2800" dirty="0"/>
          </a:p>
        </p:txBody>
      </p:sp>
    </p:spTree>
    <p:extLst>
      <p:ext uri="{BB962C8B-B14F-4D97-AF65-F5344CB8AC3E}">
        <p14:creationId xmlns:p14="http://schemas.microsoft.com/office/powerpoint/2010/main" val="35127291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descr="C:\Users\pferak\Dropbox\presentations\innovationgames_agiletour\map-europe-indi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005" y="1690689"/>
            <a:ext cx="7126065" cy="50400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12"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DE" dirty="0" smtClean="0"/>
              <a:t>Online platform</a:t>
            </a:r>
            <a:endParaRPr lang="en-US" dirty="0"/>
          </a:p>
        </p:txBody>
      </p:sp>
      <p:pic>
        <p:nvPicPr>
          <p:cNvPr id="3076" name="Picture 4" descr="C:\Users\pferak\Dropbox\presentations\innovationgames_agiletour\map-sanfrancisc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878" y="1378750"/>
            <a:ext cx="1235865" cy="296181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3078" name="Picture 6" descr="C:\Users\pferak\Dropbox\presentations\innovationgames_agiletour\map-connec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
            <a:off x="2227499" y="2835644"/>
            <a:ext cx="245269" cy="169069"/>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4" name="Picture 6" descr="C:\Users\pferak\Dropbox\presentations\innovationgames_agiletour\map-connec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40000">
            <a:off x="1823390" y="2818988"/>
            <a:ext cx="245269" cy="169069"/>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050" name="Picture 2" descr="http://conteneo.co/wp-content/uploads/2015/03/conteneologo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863" y="5849522"/>
            <a:ext cx="2105025" cy="46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6872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ferak\Dropbox\presentations\innovationgames_agiletour\speedboat-game-varian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063" y="1426982"/>
            <a:ext cx="3819883" cy="49428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5" name="Title 1"/>
          <p:cNvSpPr>
            <a:spLocks noGrp="1"/>
          </p:cNvSpPr>
          <p:nvPr/>
        </p:nvSpPr>
        <p:spPr>
          <a:xfrm>
            <a:off x="251623" y="-3427"/>
            <a:ext cx="8686800" cy="639224"/>
          </a:xfrm>
          <a:prstGeom prst="rect">
            <a:avLst/>
          </a:prstGeom>
        </p:spPr>
        <p:txBody>
          <a:bodyPr vert="horz" wrap="none"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smtClean="0"/>
              <a:t>Conducting Retrospectives</a:t>
            </a:r>
            <a:endParaRPr lang="en-US" dirty="0"/>
          </a:p>
        </p:txBody>
      </p:sp>
      <p:sp>
        <p:nvSpPr>
          <p:cNvPr id="7" name="Slide Number Placeholder 3"/>
          <p:cNvSpPr>
            <a:spLocks noGrp="1"/>
          </p:cNvSpPr>
          <p:nvPr/>
        </p:nvSpPr>
        <p:spPr>
          <a:xfrm>
            <a:off x="8709823" y="6624718"/>
            <a:ext cx="411154" cy="236708"/>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6A43AD2-3EFA-4E4F-9F38-E30318D29E45}" type="slidenum">
              <a:rPr lang="en-US" smtClean="0"/>
              <a:pPr/>
              <a:t>62</a:t>
            </a:fld>
            <a:endParaRPr lang="en-US"/>
          </a:p>
        </p:txBody>
      </p:sp>
      <p:sp>
        <p:nvSpPr>
          <p:cNvPr id="15"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DE" dirty="0" smtClean="0"/>
              <a:t>Game constraints</a:t>
            </a:r>
            <a:endParaRPr lang="en-US" dirty="0"/>
          </a:p>
        </p:txBody>
      </p:sp>
      <p:pic>
        <p:nvPicPr>
          <p:cNvPr id="9223" name="Picture 7" descr="C:\Users\pferak\Dropbox\presentations\innovationgames_agiletour\speedboat-zone5.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19" y="1478278"/>
            <a:ext cx="2835587" cy="16380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9224" name="Picture 8" descr="C:\Users\pferak\Dropbox\presentations\innovationgames_agiletour\speedboat-zone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4929" y="2040107"/>
            <a:ext cx="2034000" cy="1060821"/>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9225" name="Picture 9" descr="C:\Users\pferak\Dropbox\presentations\innovationgames_agiletour\speedboat-zone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4719" y="5159570"/>
            <a:ext cx="2835587" cy="1162431"/>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9226" name="Picture 10" descr="C:\Users\pferak\Dropbox\presentations\innovationgames_agiletour\speedboat-zone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4719" y="4014013"/>
            <a:ext cx="2835587" cy="11772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9227" name="Picture 11" descr="C:\Users\pferak\Dropbox\presentations\innovationgames_agiletour\speedboad-zone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4719" y="2899728"/>
            <a:ext cx="2835587" cy="1118619"/>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9228" name="Picture 12" descr="C:\Users\pferak\Dropbox\presentations\innovationgames_agiletour\ancho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130" y="3555153"/>
            <a:ext cx="701039" cy="680008"/>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9229" name="Picture 13" descr="C:\Users\pferak\Dropbox\presentations\innovationgames_agiletour\chat-messag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4353" y="1516243"/>
            <a:ext cx="765492" cy="571483"/>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9230" name="Picture 14" descr="C:\Users\pferak\Dropbox\presentations\innovationgames_agiletour\chat-message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0083" y="2212765"/>
            <a:ext cx="765492" cy="510328"/>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9231" name="Picture 15" descr="C:\Users\pferak\Dropbox\presentations\innovationgames_agiletour\chat-message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4353" y="2845764"/>
            <a:ext cx="765492" cy="510328"/>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9232" name="Picture 16" descr="C:\Users\pferak\Dropbox\presentations\innovationgames_agiletour\propeller.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3695" y="2899728"/>
            <a:ext cx="549910" cy="552092"/>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9233" name="Picture 17" descr="C:\Users\pferak\Dropbox\presentations\innovationgames_agiletour\smiley-sa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31620" y="3607108"/>
            <a:ext cx="568625" cy="522932"/>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9234" name="Picture 18" descr="C:\Users\pferak\Dropbox\presentations\innovationgames_agiletour\smiley-happy.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17646" y="2950705"/>
            <a:ext cx="596571" cy="5220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10268" y="2928600"/>
            <a:ext cx="364202" cy="523220"/>
          </a:xfrm>
          <a:prstGeom prst="rect">
            <a:avLst/>
          </a:prstGeom>
          <a:effectLst>
            <a:outerShdw blurRad="50800" dist="38100" dir="5400000" algn="t" rotWithShape="0">
              <a:schemeClr val="bg1">
                <a:lumMod val="50000"/>
                <a:alpha val="40000"/>
              </a:schemeClr>
            </a:outerShdw>
          </a:effectLst>
        </p:spPr>
        <p:txBody>
          <a:bodyPr wrap="none" rtlCol="0">
            <a:spAutoFit/>
          </a:bodyPr>
          <a:lstStyle/>
          <a:p>
            <a:r>
              <a:rPr lang="de-DE" sz="2800" dirty="0" smtClean="0"/>
              <a:t>=</a:t>
            </a:r>
            <a:endParaRPr lang="en-US" sz="2800" dirty="0"/>
          </a:p>
        </p:txBody>
      </p:sp>
      <p:pic>
        <p:nvPicPr>
          <p:cNvPr id="9235" name="Picture 19" descr="C:\Users\pferak\Dropbox\presentations\innovationgames_agiletour\chat-input.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19197" y="6079228"/>
            <a:ext cx="807264" cy="210591"/>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110268" y="3607108"/>
            <a:ext cx="364202" cy="523220"/>
          </a:xfrm>
          <a:prstGeom prst="rect">
            <a:avLst/>
          </a:prstGeom>
          <a:effectLst>
            <a:outerShdw blurRad="50800" dist="38100" dir="5400000" algn="t" rotWithShape="0">
              <a:schemeClr val="bg1">
                <a:lumMod val="50000"/>
                <a:alpha val="40000"/>
              </a:schemeClr>
            </a:outerShdw>
          </a:effectLst>
        </p:spPr>
        <p:txBody>
          <a:bodyPr wrap="none" rtlCol="0">
            <a:spAutoFit/>
          </a:bodyPr>
          <a:lstStyle/>
          <a:p>
            <a:r>
              <a:rPr lang="de-DE" sz="2800" dirty="0" smtClean="0"/>
              <a:t>=</a:t>
            </a:r>
            <a:endParaRPr lang="en-US" sz="2800" dirty="0"/>
          </a:p>
        </p:txBody>
      </p:sp>
      <p:sp>
        <p:nvSpPr>
          <p:cNvPr id="3" name="TextBox 2"/>
          <p:cNvSpPr txBox="1"/>
          <p:nvPr/>
        </p:nvSpPr>
        <p:spPr>
          <a:xfrm>
            <a:off x="6591300" y="5593080"/>
            <a:ext cx="1686808" cy="523220"/>
          </a:xfrm>
          <a:prstGeom prst="rect">
            <a:avLst/>
          </a:prstGeom>
          <a:noFill/>
        </p:spPr>
        <p:txBody>
          <a:bodyPr wrap="none" rtlCol="0">
            <a:spAutoFit/>
          </a:bodyPr>
          <a:lstStyle/>
          <a:p>
            <a:r>
              <a:rPr lang="de-DE" sz="2800" dirty="0" smtClean="0"/>
              <a:t>Really Bad</a:t>
            </a:r>
            <a:endParaRPr lang="en-US" sz="2800" dirty="0"/>
          </a:p>
        </p:txBody>
      </p:sp>
      <p:sp>
        <p:nvSpPr>
          <p:cNvPr id="35" name="TextBox 34"/>
          <p:cNvSpPr txBox="1"/>
          <p:nvPr/>
        </p:nvSpPr>
        <p:spPr>
          <a:xfrm>
            <a:off x="6591300" y="4341003"/>
            <a:ext cx="740908" cy="523220"/>
          </a:xfrm>
          <a:prstGeom prst="rect">
            <a:avLst/>
          </a:prstGeom>
          <a:noFill/>
        </p:spPr>
        <p:txBody>
          <a:bodyPr wrap="none" rtlCol="0">
            <a:spAutoFit/>
          </a:bodyPr>
          <a:lstStyle/>
          <a:p>
            <a:r>
              <a:rPr lang="de-DE" sz="2800" dirty="0" smtClean="0"/>
              <a:t>Bad</a:t>
            </a:r>
            <a:endParaRPr lang="en-US" sz="2800" dirty="0"/>
          </a:p>
        </p:txBody>
      </p:sp>
      <p:sp>
        <p:nvSpPr>
          <p:cNvPr id="36" name="TextBox 35"/>
          <p:cNvSpPr txBox="1"/>
          <p:nvPr/>
        </p:nvSpPr>
        <p:spPr>
          <a:xfrm>
            <a:off x="6591300" y="3211705"/>
            <a:ext cx="2374111" cy="523220"/>
          </a:xfrm>
          <a:prstGeom prst="rect">
            <a:avLst/>
          </a:prstGeom>
          <a:noFill/>
        </p:spPr>
        <p:txBody>
          <a:bodyPr wrap="none" rtlCol="0">
            <a:spAutoFit/>
          </a:bodyPr>
          <a:lstStyle/>
          <a:p>
            <a:r>
              <a:rPr lang="de-DE" sz="2800" dirty="0" smtClean="0"/>
              <a:t>Somewhat Bad</a:t>
            </a:r>
            <a:endParaRPr lang="en-US" sz="2800" dirty="0"/>
          </a:p>
        </p:txBody>
      </p:sp>
      <p:sp>
        <p:nvSpPr>
          <p:cNvPr id="37" name="TextBox 36"/>
          <p:cNvSpPr txBox="1"/>
          <p:nvPr/>
        </p:nvSpPr>
        <p:spPr>
          <a:xfrm>
            <a:off x="6591300" y="2293619"/>
            <a:ext cx="978153" cy="523220"/>
          </a:xfrm>
          <a:prstGeom prst="rect">
            <a:avLst/>
          </a:prstGeom>
          <a:noFill/>
        </p:spPr>
        <p:txBody>
          <a:bodyPr wrap="none" rtlCol="0">
            <a:spAutoFit/>
          </a:bodyPr>
          <a:lstStyle/>
          <a:p>
            <a:r>
              <a:rPr lang="de-DE" sz="2800" dirty="0" smtClean="0"/>
              <a:t>Good</a:t>
            </a:r>
            <a:endParaRPr lang="en-US" sz="2800" dirty="0"/>
          </a:p>
        </p:txBody>
      </p:sp>
      <p:sp>
        <p:nvSpPr>
          <p:cNvPr id="38" name="TextBox 37"/>
          <p:cNvSpPr txBox="1"/>
          <p:nvPr/>
        </p:nvSpPr>
        <p:spPr>
          <a:xfrm>
            <a:off x="6591297" y="1564506"/>
            <a:ext cx="1924053" cy="523220"/>
          </a:xfrm>
          <a:prstGeom prst="rect">
            <a:avLst/>
          </a:prstGeom>
          <a:noFill/>
        </p:spPr>
        <p:txBody>
          <a:bodyPr wrap="none" rtlCol="0">
            <a:spAutoFit/>
          </a:bodyPr>
          <a:lstStyle/>
          <a:p>
            <a:r>
              <a:rPr lang="de-DE" sz="2800" dirty="0" smtClean="0"/>
              <a:t>Really Good</a:t>
            </a:r>
            <a:endParaRPr lang="en-US" sz="2800" dirty="0"/>
          </a:p>
        </p:txBody>
      </p:sp>
      <p:pic>
        <p:nvPicPr>
          <p:cNvPr id="27" name="Picture 13" descr="C:\Users\pferak\Dropbox\presentations\innovationgames_agiletour\chat-messag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4353" y="3442530"/>
            <a:ext cx="765492" cy="571483"/>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8" name="Picture 13" descr="C:\Users\pferak\Dropbox\presentations\innovationgames_agiletour\chat-messag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0083" y="4130328"/>
            <a:ext cx="765492" cy="571483"/>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820112" y="1564506"/>
            <a:ext cx="357790" cy="369332"/>
          </a:xfrm>
          <a:prstGeom prst="rect">
            <a:avLst/>
          </a:prstGeom>
          <a:noFill/>
        </p:spPr>
        <p:txBody>
          <a:bodyPr wrap="none" rtlCol="0">
            <a:spAutoFit/>
          </a:bodyPr>
          <a:lstStyle/>
          <a:p>
            <a:r>
              <a:rPr lang="de-DE" dirty="0" smtClean="0"/>
              <a:t>...</a:t>
            </a:r>
            <a:endParaRPr lang="en-US" dirty="0"/>
          </a:p>
        </p:txBody>
      </p:sp>
      <p:sp>
        <p:nvSpPr>
          <p:cNvPr id="30" name="TextBox 29"/>
          <p:cNvSpPr txBox="1"/>
          <p:nvPr/>
        </p:nvSpPr>
        <p:spPr>
          <a:xfrm>
            <a:off x="2848204" y="2185897"/>
            <a:ext cx="357790" cy="369332"/>
          </a:xfrm>
          <a:prstGeom prst="rect">
            <a:avLst/>
          </a:prstGeom>
          <a:noFill/>
        </p:spPr>
        <p:txBody>
          <a:bodyPr wrap="none" rtlCol="0">
            <a:spAutoFit/>
          </a:bodyPr>
          <a:lstStyle/>
          <a:p>
            <a:r>
              <a:rPr lang="de-DE" dirty="0" smtClean="0"/>
              <a:t>...</a:t>
            </a:r>
            <a:endParaRPr lang="en-US" dirty="0"/>
          </a:p>
        </p:txBody>
      </p:sp>
      <p:sp>
        <p:nvSpPr>
          <p:cNvPr id="31" name="TextBox 30"/>
          <p:cNvSpPr txBox="1"/>
          <p:nvPr/>
        </p:nvSpPr>
        <p:spPr>
          <a:xfrm>
            <a:off x="2820112" y="2845764"/>
            <a:ext cx="357790" cy="369332"/>
          </a:xfrm>
          <a:prstGeom prst="rect">
            <a:avLst/>
          </a:prstGeom>
          <a:noFill/>
        </p:spPr>
        <p:txBody>
          <a:bodyPr wrap="none" rtlCol="0">
            <a:spAutoFit/>
          </a:bodyPr>
          <a:lstStyle/>
          <a:p>
            <a:r>
              <a:rPr lang="de-DE" dirty="0" smtClean="0"/>
              <a:t>...</a:t>
            </a:r>
            <a:endParaRPr lang="en-US" dirty="0"/>
          </a:p>
        </p:txBody>
      </p:sp>
      <p:sp>
        <p:nvSpPr>
          <p:cNvPr id="32" name="TextBox 31"/>
          <p:cNvSpPr txBox="1"/>
          <p:nvPr/>
        </p:nvSpPr>
        <p:spPr>
          <a:xfrm>
            <a:off x="2843934" y="3459037"/>
            <a:ext cx="357790" cy="369332"/>
          </a:xfrm>
          <a:prstGeom prst="rect">
            <a:avLst/>
          </a:prstGeom>
          <a:noFill/>
        </p:spPr>
        <p:txBody>
          <a:bodyPr wrap="none" rtlCol="0">
            <a:spAutoFit/>
          </a:bodyPr>
          <a:lstStyle/>
          <a:p>
            <a:r>
              <a:rPr lang="de-DE" dirty="0" smtClean="0"/>
              <a:t>...</a:t>
            </a:r>
            <a:endParaRPr lang="en-US" dirty="0"/>
          </a:p>
        </p:txBody>
      </p:sp>
      <p:sp>
        <p:nvSpPr>
          <p:cNvPr id="34" name="TextBox 33"/>
          <p:cNvSpPr txBox="1"/>
          <p:nvPr/>
        </p:nvSpPr>
        <p:spPr>
          <a:xfrm>
            <a:off x="2848204" y="4156337"/>
            <a:ext cx="357790" cy="369332"/>
          </a:xfrm>
          <a:prstGeom prst="rect">
            <a:avLst/>
          </a:prstGeom>
          <a:noFill/>
        </p:spPr>
        <p:txBody>
          <a:bodyPr wrap="none" rtlCol="0">
            <a:spAutoFit/>
          </a:bodyPr>
          <a:lstStyle/>
          <a:p>
            <a:r>
              <a:rPr lang="de-DE" dirty="0" smtClean="0"/>
              <a:t>...</a:t>
            </a:r>
            <a:endParaRPr lang="en-US" dirty="0"/>
          </a:p>
        </p:txBody>
      </p:sp>
      <p:sp>
        <p:nvSpPr>
          <p:cNvPr id="12" name="Rectangle 11"/>
          <p:cNvSpPr/>
          <p:nvPr/>
        </p:nvSpPr>
        <p:spPr>
          <a:xfrm>
            <a:off x="2590800" y="5974080"/>
            <a:ext cx="829205" cy="1051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20153744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2" descr="C:\Users\pferak\Dropbox\presentations\innovationgames_agiletour\component-midd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2545" y="5576135"/>
            <a:ext cx="474768" cy="47956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52" name="Picture 3" descr="C:\Users\pferak\Dropbox\presentations\innovationgames_agiletour\graph-te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3107" y="4842638"/>
            <a:ext cx="473604" cy="47360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51" name="Picture 2" descr="C:\Users\pferak\Dropbox\presentations\innovationgames_agiletour\component-midd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697" y="4324327"/>
            <a:ext cx="474768" cy="47956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4098" name="Picture 2" descr="C:\Users\pferak\Dropbox\presentations\innovationgames_agiletour\speedboat-game2-variant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7990" y="1648090"/>
            <a:ext cx="2915846" cy="49068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50" name="Picture 2" descr="C:\Users\pferak\Dropbox\presentations\innovationgames_agiletour\component-midd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639" y="3456370"/>
            <a:ext cx="474768" cy="47956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53" name="Picture 3" descr="C:\Users\pferak\Dropbox\presentations\innovationgames_agiletour\graph-te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5539" y="1791475"/>
            <a:ext cx="473604" cy="47360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5" name="Title 1"/>
          <p:cNvSpPr>
            <a:spLocks noGrp="1"/>
          </p:cNvSpPr>
          <p:nvPr/>
        </p:nvSpPr>
        <p:spPr>
          <a:xfrm>
            <a:off x="251623" y="-3427"/>
            <a:ext cx="8686800" cy="639224"/>
          </a:xfrm>
          <a:prstGeom prst="rect">
            <a:avLst/>
          </a:prstGeom>
        </p:spPr>
        <p:txBody>
          <a:bodyPr vert="horz" wrap="none"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smtClean="0"/>
              <a:t>Conducting Retrospectives</a:t>
            </a:r>
            <a:endParaRPr lang="en-US" dirty="0"/>
          </a:p>
        </p:txBody>
      </p:sp>
      <p:sp>
        <p:nvSpPr>
          <p:cNvPr id="7" name="Slide Number Placeholder 3"/>
          <p:cNvSpPr>
            <a:spLocks noGrp="1"/>
          </p:cNvSpPr>
          <p:nvPr/>
        </p:nvSpPr>
        <p:spPr>
          <a:xfrm>
            <a:off x="8709823" y="6624718"/>
            <a:ext cx="411154" cy="236708"/>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6A43AD2-3EFA-4E4F-9F38-E30318D29E45}" type="slidenum">
              <a:rPr lang="en-US" smtClean="0"/>
              <a:pPr/>
              <a:t>63</a:t>
            </a:fld>
            <a:endParaRPr lang="en-US"/>
          </a:p>
        </p:txBody>
      </p:sp>
      <p:sp>
        <p:nvSpPr>
          <p:cNvPr id="15"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DE" dirty="0" smtClean="0"/>
              <a:t>Playing the Games</a:t>
            </a:r>
            <a:endParaRPr lang="en-US" dirty="0"/>
          </a:p>
        </p:txBody>
      </p:sp>
      <p:pic>
        <p:nvPicPr>
          <p:cNvPr id="9228" name="Picture 12" descr="C:\Users\pferak\Dropbox\presentations\innovationgames_agiletour\anch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6740" y="3534486"/>
            <a:ext cx="350520" cy="34000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9232" name="Picture 16" descr="C:\Users\pferak\Dropbox\presentations\innovationgames_agiletour\propell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7030" y="2172539"/>
            <a:ext cx="274956" cy="276047"/>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39" name="Picture 12" descr="C:\Users\pferak\Dropbox\presentations\innovationgames_agiletour\anch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1821" y="4407052"/>
            <a:ext cx="350520" cy="34000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40" name="Picture 12" descr="C:\Users\pferak\Dropbox\presentations\innovationgames_agiletour\anch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9409" y="4917058"/>
            <a:ext cx="350520" cy="34000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42" name="Picture 12" descr="C:\Users\pferak\Dropbox\presentations\innovationgames_agiletour\anch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5998" y="5742548"/>
            <a:ext cx="350520" cy="34000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43" name="Picture 12" descr="C:\Users\pferak\Dropbox\presentations\innovationgames_agiletour\anch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4669" y="5645915"/>
            <a:ext cx="350520" cy="34000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44" name="Picture 16" descr="C:\Users\pferak\Dropbox\presentations\innovationgames_agiletour\propell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0895" y="1890253"/>
            <a:ext cx="274956" cy="276047"/>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45" name="Picture 16" descr="C:\Users\pferak\Dropbox\presentations\innovationgames_agiletour\propell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0957" y="2612114"/>
            <a:ext cx="274956" cy="276047"/>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cxnSp>
        <p:nvCxnSpPr>
          <p:cNvPr id="4" name="Straight Arrow Connector 3"/>
          <p:cNvCxnSpPr>
            <a:stCxn id="9228" idx="2"/>
            <a:endCxn id="39" idx="0"/>
          </p:cNvCxnSpPr>
          <p:nvPr/>
        </p:nvCxnSpPr>
        <p:spPr>
          <a:xfrm>
            <a:off x="4572000" y="3874490"/>
            <a:ext cx="445081" cy="532562"/>
          </a:xfrm>
          <a:prstGeom prst="straightConnector1">
            <a:avLst/>
          </a:prstGeom>
          <a:ln>
            <a:solidFill>
              <a:schemeClr val="bg1">
                <a:lumMod val="65000"/>
              </a:schemeClr>
            </a:solidFill>
            <a:tailEnd type="arrow"/>
          </a:ln>
        </p:spPr>
        <p:style>
          <a:lnRef idx="2">
            <a:schemeClr val="dk1"/>
          </a:lnRef>
          <a:fillRef idx="0">
            <a:schemeClr val="dk1"/>
          </a:fillRef>
          <a:effectRef idx="1">
            <a:schemeClr val="dk1"/>
          </a:effectRef>
          <a:fontRef idx="minor">
            <a:schemeClr val="tx1"/>
          </a:fontRef>
        </p:style>
      </p:cxnSp>
      <p:pic>
        <p:nvPicPr>
          <p:cNvPr id="25" name="Picture 13" descr="C:\Users\pferak\Dropbox\presentations\innovationgames_agiletour\chat-messag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3402" y="3419667"/>
            <a:ext cx="540000" cy="40314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9" name="Picture 14" descr="C:\Users\pferak\Dropbox\presentations\innovationgames_agiletour\chat-message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53402" y="3893198"/>
            <a:ext cx="540000" cy="3600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944507" y="3363438"/>
            <a:ext cx="357790" cy="369332"/>
          </a:xfrm>
          <a:prstGeom prst="rect">
            <a:avLst/>
          </a:prstGeom>
          <a:noFill/>
        </p:spPr>
        <p:txBody>
          <a:bodyPr wrap="none" rtlCol="0">
            <a:spAutoFit/>
          </a:bodyPr>
          <a:lstStyle/>
          <a:p>
            <a:r>
              <a:rPr lang="de-DE" dirty="0" smtClean="0"/>
              <a:t>...</a:t>
            </a:r>
            <a:endParaRPr lang="en-US" dirty="0"/>
          </a:p>
        </p:txBody>
      </p:sp>
      <p:sp>
        <p:nvSpPr>
          <p:cNvPr id="31" name="TextBox 30"/>
          <p:cNvSpPr txBox="1"/>
          <p:nvPr/>
        </p:nvSpPr>
        <p:spPr>
          <a:xfrm>
            <a:off x="7944507" y="3807702"/>
            <a:ext cx="357790" cy="369332"/>
          </a:xfrm>
          <a:prstGeom prst="rect">
            <a:avLst/>
          </a:prstGeom>
          <a:noFill/>
        </p:spPr>
        <p:txBody>
          <a:bodyPr wrap="none" rtlCol="0">
            <a:spAutoFit/>
          </a:bodyPr>
          <a:lstStyle/>
          <a:p>
            <a:r>
              <a:rPr lang="de-DE" dirty="0" smtClean="0"/>
              <a:t>...</a:t>
            </a:r>
            <a:endParaRPr lang="en-US" dirty="0"/>
          </a:p>
        </p:txBody>
      </p:sp>
      <p:sp>
        <p:nvSpPr>
          <p:cNvPr id="18" name="Rectangle 17"/>
          <p:cNvSpPr/>
          <p:nvPr/>
        </p:nvSpPr>
        <p:spPr>
          <a:xfrm>
            <a:off x="5813391" y="3866154"/>
            <a:ext cx="191278" cy="235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262335" y="4496484"/>
            <a:ext cx="191278" cy="235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788751" y="3716888"/>
            <a:ext cx="191278" cy="235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pferak\Dropbox\presentations\innovationgames_agiletour\component-midd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95" y="2122186"/>
            <a:ext cx="474768" cy="47956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051" name="Picture 3" descr="C:\Users\pferak\Dropbox\presentations\innovationgames_agiletour\graph-te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860" y="2715469"/>
            <a:ext cx="473604" cy="47360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052" name="Picture 4" descr="C:\Users\pferak\Dropbox\presentations\innovationgames_agiletour\line-thick.png"/>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1119863" y="3373693"/>
            <a:ext cx="126378" cy="4752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1526602" y="2125561"/>
            <a:ext cx="976421" cy="461665"/>
          </a:xfrm>
          <a:prstGeom prst="rect">
            <a:avLst/>
          </a:prstGeom>
          <a:noFill/>
        </p:spPr>
        <p:txBody>
          <a:bodyPr wrap="none" rtlCol="0">
            <a:spAutoFit/>
          </a:bodyPr>
          <a:lstStyle/>
          <a:p>
            <a:r>
              <a:rPr lang="de-DE" sz="2400" dirty="0" smtClean="0"/>
              <a:t>= Tech</a:t>
            </a:r>
            <a:endParaRPr lang="en-US" sz="2400" dirty="0"/>
          </a:p>
        </p:txBody>
      </p:sp>
      <p:sp>
        <p:nvSpPr>
          <p:cNvPr id="47" name="TextBox 46"/>
          <p:cNvSpPr txBox="1"/>
          <p:nvPr/>
        </p:nvSpPr>
        <p:spPr>
          <a:xfrm>
            <a:off x="1526602" y="2726582"/>
            <a:ext cx="1262140" cy="461665"/>
          </a:xfrm>
          <a:prstGeom prst="rect">
            <a:avLst/>
          </a:prstGeom>
          <a:noFill/>
        </p:spPr>
        <p:txBody>
          <a:bodyPr wrap="none" rtlCol="0">
            <a:spAutoFit/>
          </a:bodyPr>
          <a:lstStyle/>
          <a:p>
            <a:r>
              <a:rPr lang="de-DE" sz="2400" dirty="0" smtClean="0"/>
              <a:t>= People</a:t>
            </a:r>
            <a:endParaRPr lang="en-US" sz="2400" dirty="0"/>
          </a:p>
        </p:txBody>
      </p:sp>
      <p:sp>
        <p:nvSpPr>
          <p:cNvPr id="49" name="TextBox 48"/>
          <p:cNvSpPr txBox="1"/>
          <p:nvPr/>
        </p:nvSpPr>
        <p:spPr>
          <a:xfrm>
            <a:off x="1526602" y="3263950"/>
            <a:ext cx="1354730" cy="461665"/>
          </a:xfrm>
          <a:prstGeom prst="rect">
            <a:avLst/>
          </a:prstGeom>
          <a:noFill/>
        </p:spPr>
        <p:txBody>
          <a:bodyPr wrap="none" rtlCol="0">
            <a:spAutoFit/>
          </a:bodyPr>
          <a:lstStyle/>
          <a:p>
            <a:r>
              <a:rPr lang="de-DE" sz="2400" dirty="0" smtClean="0"/>
              <a:t>= Process</a:t>
            </a:r>
            <a:endParaRPr lang="en-US" sz="2400" dirty="0"/>
          </a:p>
        </p:txBody>
      </p:sp>
      <p:pic>
        <p:nvPicPr>
          <p:cNvPr id="54" name="Picture 3" descr="C:\Users\pferak\Dropbox\presentations\innovationgames_agiletour\graph-te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479" y="2085408"/>
            <a:ext cx="473604" cy="47360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55" name="Picture 4" descr="C:\Users\pferak\Dropbox\presentations\innovationgames_agiletour\line-thick.png"/>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5375124" y="5903116"/>
            <a:ext cx="126378" cy="4752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56" name="Picture 4" descr="C:\Users\pferak\Dropbox\presentations\innovationgames_agiletour\line-thick.png"/>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5490546" y="2713750"/>
            <a:ext cx="126378" cy="4752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176857" y="4057975"/>
            <a:ext cx="1430071" cy="461665"/>
          </a:xfrm>
          <a:prstGeom prst="rect">
            <a:avLst/>
          </a:prstGeom>
          <a:noFill/>
        </p:spPr>
        <p:txBody>
          <a:bodyPr wrap="none" rtlCol="0">
            <a:spAutoFit/>
          </a:bodyPr>
          <a:lstStyle/>
          <a:p>
            <a:r>
              <a:rPr lang="de-DE" sz="2400" dirty="0" smtClean="0"/>
              <a:t>.    = Team</a:t>
            </a:r>
            <a:endParaRPr lang="en-US" sz="2400" dirty="0"/>
          </a:p>
        </p:txBody>
      </p:sp>
      <p:sp>
        <p:nvSpPr>
          <p:cNvPr id="58" name="TextBox 57"/>
          <p:cNvSpPr txBox="1"/>
          <p:nvPr/>
        </p:nvSpPr>
        <p:spPr>
          <a:xfrm>
            <a:off x="1176856" y="4508225"/>
            <a:ext cx="1747466" cy="461665"/>
          </a:xfrm>
          <a:prstGeom prst="rect">
            <a:avLst/>
          </a:prstGeom>
          <a:noFill/>
        </p:spPr>
        <p:txBody>
          <a:bodyPr wrap="none" rtlCol="0">
            <a:spAutoFit/>
          </a:bodyPr>
          <a:lstStyle/>
          <a:p>
            <a:r>
              <a:rPr lang="de-DE" sz="2400" dirty="0" smtClean="0"/>
              <a:t>..   = Product</a:t>
            </a:r>
            <a:endParaRPr lang="en-US" sz="2400" dirty="0"/>
          </a:p>
        </p:txBody>
      </p:sp>
      <p:sp>
        <p:nvSpPr>
          <p:cNvPr id="59" name="TextBox 58"/>
          <p:cNvSpPr txBox="1"/>
          <p:nvPr/>
        </p:nvSpPr>
        <p:spPr>
          <a:xfrm>
            <a:off x="1176857" y="4981829"/>
            <a:ext cx="1697901" cy="461665"/>
          </a:xfrm>
          <a:prstGeom prst="rect">
            <a:avLst/>
          </a:prstGeom>
          <a:noFill/>
        </p:spPr>
        <p:txBody>
          <a:bodyPr wrap="none" rtlCol="0">
            <a:spAutoFit/>
          </a:bodyPr>
          <a:lstStyle/>
          <a:p>
            <a:r>
              <a:rPr lang="de-DE" sz="2400" dirty="0" smtClean="0"/>
              <a:t>...  = Section</a:t>
            </a:r>
            <a:endParaRPr lang="en-US" sz="2400" dirty="0"/>
          </a:p>
        </p:txBody>
      </p:sp>
      <p:sp>
        <p:nvSpPr>
          <p:cNvPr id="60" name="TextBox 59"/>
          <p:cNvSpPr txBox="1"/>
          <p:nvPr/>
        </p:nvSpPr>
        <p:spPr>
          <a:xfrm>
            <a:off x="1176857" y="5406416"/>
            <a:ext cx="2068387" cy="461665"/>
          </a:xfrm>
          <a:prstGeom prst="rect">
            <a:avLst/>
          </a:prstGeom>
          <a:noFill/>
        </p:spPr>
        <p:txBody>
          <a:bodyPr wrap="none" rtlCol="0">
            <a:spAutoFit/>
          </a:bodyPr>
          <a:lstStyle/>
          <a:p>
            <a:r>
              <a:rPr lang="de-DE" sz="2400" dirty="0" smtClean="0"/>
              <a:t>.... = Enterprise</a:t>
            </a:r>
            <a:endParaRPr lang="en-US" sz="2400" dirty="0"/>
          </a:p>
        </p:txBody>
      </p:sp>
      <p:sp>
        <p:nvSpPr>
          <p:cNvPr id="21" name="TextBox 20"/>
          <p:cNvSpPr txBox="1"/>
          <p:nvPr/>
        </p:nvSpPr>
        <p:spPr>
          <a:xfrm>
            <a:off x="7519711" y="4277392"/>
            <a:ext cx="1207382" cy="461665"/>
          </a:xfrm>
          <a:prstGeom prst="rect">
            <a:avLst/>
          </a:prstGeom>
          <a:noFill/>
        </p:spPr>
        <p:txBody>
          <a:bodyPr wrap="none" rtlCol="0">
            <a:spAutoFit/>
          </a:bodyPr>
          <a:lstStyle/>
          <a:p>
            <a:r>
              <a:rPr lang="de-DE" sz="2400" dirty="0" smtClean="0"/>
              <a:t>whisper</a:t>
            </a:r>
            <a:endParaRPr lang="en-US" sz="2400" dirty="0"/>
          </a:p>
        </p:txBody>
      </p:sp>
      <p:sp>
        <p:nvSpPr>
          <p:cNvPr id="2" name="Rectangle 1"/>
          <p:cNvSpPr/>
          <p:nvPr/>
        </p:nvSpPr>
        <p:spPr>
          <a:xfrm>
            <a:off x="5244911" y="4362488"/>
            <a:ext cx="283528" cy="369332"/>
          </a:xfrm>
          <a:prstGeom prst="rect">
            <a:avLst/>
          </a:prstGeom>
        </p:spPr>
        <p:txBody>
          <a:bodyPr wrap="square">
            <a:spAutoFit/>
          </a:bodyPr>
          <a:lstStyle/>
          <a:p>
            <a:r>
              <a:rPr lang="de-DE" dirty="0"/>
              <a:t>.</a:t>
            </a:r>
            <a:endParaRPr lang="en-US" dirty="0"/>
          </a:p>
        </p:txBody>
      </p:sp>
      <p:sp>
        <p:nvSpPr>
          <p:cNvPr id="48" name="Rectangle 47"/>
          <p:cNvSpPr/>
          <p:nvPr/>
        </p:nvSpPr>
        <p:spPr>
          <a:xfrm>
            <a:off x="4818521" y="3501515"/>
            <a:ext cx="242374" cy="369332"/>
          </a:xfrm>
          <a:prstGeom prst="rect">
            <a:avLst/>
          </a:prstGeom>
        </p:spPr>
        <p:txBody>
          <a:bodyPr wrap="none">
            <a:spAutoFit/>
          </a:bodyPr>
          <a:lstStyle/>
          <a:p>
            <a:r>
              <a:rPr lang="de-DE" dirty="0"/>
              <a:t>.</a:t>
            </a:r>
            <a:endParaRPr lang="en-US" dirty="0"/>
          </a:p>
        </p:txBody>
      </p:sp>
      <p:sp>
        <p:nvSpPr>
          <p:cNvPr id="3" name="Rectangle 2"/>
          <p:cNvSpPr/>
          <p:nvPr/>
        </p:nvSpPr>
        <p:spPr>
          <a:xfrm>
            <a:off x="6205148" y="4893208"/>
            <a:ext cx="300082" cy="369332"/>
          </a:xfrm>
          <a:prstGeom prst="rect">
            <a:avLst/>
          </a:prstGeom>
        </p:spPr>
        <p:txBody>
          <a:bodyPr wrap="none">
            <a:spAutoFit/>
          </a:bodyPr>
          <a:lstStyle/>
          <a:p>
            <a:r>
              <a:rPr lang="de-DE" dirty="0"/>
              <a:t>..</a:t>
            </a:r>
            <a:endParaRPr lang="en-US" dirty="0"/>
          </a:p>
        </p:txBody>
      </p:sp>
      <p:sp>
        <p:nvSpPr>
          <p:cNvPr id="6" name="Rectangle 5"/>
          <p:cNvSpPr/>
          <p:nvPr/>
        </p:nvSpPr>
        <p:spPr>
          <a:xfrm>
            <a:off x="6385295" y="5651393"/>
            <a:ext cx="357790" cy="369332"/>
          </a:xfrm>
          <a:prstGeom prst="rect">
            <a:avLst/>
          </a:prstGeom>
        </p:spPr>
        <p:txBody>
          <a:bodyPr wrap="none">
            <a:spAutoFit/>
          </a:bodyPr>
          <a:lstStyle/>
          <a:p>
            <a:r>
              <a:rPr lang="de-DE" dirty="0"/>
              <a:t>...</a:t>
            </a:r>
            <a:endParaRPr lang="en-US" dirty="0"/>
          </a:p>
        </p:txBody>
      </p:sp>
      <p:sp>
        <p:nvSpPr>
          <p:cNvPr id="8" name="Rectangle 7"/>
          <p:cNvSpPr/>
          <p:nvPr/>
        </p:nvSpPr>
        <p:spPr>
          <a:xfrm>
            <a:off x="4809332" y="5771383"/>
            <a:ext cx="415498" cy="369332"/>
          </a:xfrm>
          <a:prstGeom prst="rect">
            <a:avLst/>
          </a:prstGeom>
        </p:spPr>
        <p:txBody>
          <a:bodyPr wrap="none">
            <a:spAutoFit/>
          </a:bodyPr>
          <a:lstStyle/>
          <a:p>
            <a:r>
              <a:rPr lang="de-DE" dirty="0"/>
              <a:t>....</a:t>
            </a:r>
            <a:endParaRPr lang="en-US" dirty="0"/>
          </a:p>
        </p:txBody>
      </p:sp>
      <p:sp>
        <p:nvSpPr>
          <p:cNvPr id="61" name="Rectangle 60"/>
          <p:cNvSpPr/>
          <p:nvPr/>
        </p:nvSpPr>
        <p:spPr>
          <a:xfrm>
            <a:off x="5698526" y="2574964"/>
            <a:ext cx="415498" cy="369332"/>
          </a:xfrm>
          <a:prstGeom prst="rect">
            <a:avLst/>
          </a:prstGeom>
        </p:spPr>
        <p:txBody>
          <a:bodyPr wrap="none">
            <a:spAutoFit/>
          </a:bodyPr>
          <a:lstStyle/>
          <a:p>
            <a:r>
              <a:rPr lang="de-DE" dirty="0"/>
              <a:t>....</a:t>
            </a:r>
            <a:endParaRPr lang="en-US" dirty="0"/>
          </a:p>
        </p:txBody>
      </p:sp>
      <p:sp>
        <p:nvSpPr>
          <p:cNvPr id="63" name="Rectangle 62"/>
          <p:cNvSpPr/>
          <p:nvPr/>
        </p:nvSpPr>
        <p:spPr>
          <a:xfrm>
            <a:off x="5407252" y="1788467"/>
            <a:ext cx="242374" cy="369332"/>
          </a:xfrm>
          <a:prstGeom prst="rect">
            <a:avLst/>
          </a:prstGeom>
        </p:spPr>
        <p:txBody>
          <a:bodyPr wrap="none">
            <a:spAutoFit/>
          </a:bodyPr>
          <a:lstStyle/>
          <a:p>
            <a:r>
              <a:rPr lang="de-DE" dirty="0"/>
              <a:t>.</a:t>
            </a:r>
            <a:endParaRPr lang="en-US" dirty="0"/>
          </a:p>
        </p:txBody>
      </p:sp>
      <p:sp>
        <p:nvSpPr>
          <p:cNvPr id="64" name="Rectangle 63"/>
          <p:cNvSpPr/>
          <p:nvPr/>
        </p:nvSpPr>
        <p:spPr>
          <a:xfrm>
            <a:off x="4329626" y="2114396"/>
            <a:ext cx="242374" cy="369332"/>
          </a:xfrm>
          <a:prstGeom prst="rect">
            <a:avLst/>
          </a:prstGeom>
        </p:spPr>
        <p:txBody>
          <a:bodyPr wrap="none">
            <a:spAutoFit/>
          </a:bodyPr>
          <a:lstStyle/>
          <a:p>
            <a:r>
              <a:rPr lang="de-DE" dirty="0"/>
              <a:t>.</a:t>
            </a:r>
            <a:endParaRPr lang="en-US" dirty="0"/>
          </a:p>
        </p:txBody>
      </p:sp>
    </p:spTree>
    <p:extLst>
      <p:ext uri="{BB962C8B-B14F-4D97-AF65-F5344CB8AC3E}">
        <p14:creationId xmlns:p14="http://schemas.microsoft.com/office/powerpoint/2010/main" val="238531140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251623" y="-3427"/>
            <a:ext cx="8686800" cy="639224"/>
          </a:xfrm>
          <a:prstGeom prst="rect">
            <a:avLst/>
          </a:prstGeom>
        </p:spPr>
        <p:txBody>
          <a:bodyPr vert="horz" wrap="none"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smtClean="0"/>
              <a:t>Conducting Retrospectives</a:t>
            </a:r>
            <a:endParaRPr lang="en-US" dirty="0"/>
          </a:p>
        </p:txBody>
      </p:sp>
      <p:sp>
        <p:nvSpPr>
          <p:cNvPr id="7" name="Slide Number Placeholder 3"/>
          <p:cNvSpPr>
            <a:spLocks noGrp="1"/>
          </p:cNvSpPr>
          <p:nvPr/>
        </p:nvSpPr>
        <p:spPr>
          <a:xfrm>
            <a:off x="8709823" y="6624718"/>
            <a:ext cx="411154" cy="236708"/>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6A43AD2-3EFA-4E4F-9F38-E30318D29E45}" type="slidenum">
              <a:rPr lang="en-US" smtClean="0"/>
              <a:pPr/>
              <a:t>64</a:t>
            </a:fld>
            <a:endParaRPr lang="en-US"/>
          </a:p>
        </p:txBody>
      </p:sp>
      <p:pic>
        <p:nvPicPr>
          <p:cNvPr id="15" name="Picture 13" descr="C:\Users\pferak\Dropbox\presentations\innovationgames_agiletour\chat-mess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9629" y="1596683"/>
            <a:ext cx="2171487" cy="1621137"/>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6" name="Picture 14" descr="C:\Users\pferak\Dropbox\presentations\innovationgames_agiletour\chat-messag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9629" y="3311943"/>
            <a:ext cx="2171487" cy="1447658"/>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7" name="Picture 15" descr="C:\Users\pferak\Dropbox\presentations\innovationgames_agiletour\chat-messag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9629" y="4939602"/>
            <a:ext cx="2171487" cy="1447658"/>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18"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DE" dirty="0" smtClean="0"/>
              <a:t>Chat Conversation saved</a:t>
            </a:r>
            <a:endParaRPr lang="en-US" dirty="0"/>
          </a:p>
        </p:txBody>
      </p:sp>
      <p:pic>
        <p:nvPicPr>
          <p:cNvPr id="10" name="Picture 12" descr="C:\Users\pferak\Dropbox\presentations\innovationgames_agiletour\anch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69" y="1905682"/>
            <a:ext cx="833181" cy="80818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1" name="Picture 13" descr="C:\Users\pferak\Dropbox\presentations\innovationgames_agiletour\chat-mess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8336" y="1596683"/>
            <a:ext cx="2171487" cy="1621137"/>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2" name="Picture 14" descr="C:\Users\pferak\Dropbox\presentations\innovationgames_agiletour\chat-messag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336" y="3311943"/>
            <a:ext cx="2171487" cy="1447658"/>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13" name="Picture 15" descr="C:\Users\pferak\Dropbox\presentations\innovationgames_agiletour\chat-messag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336" y="4939602"/>
            <a:ext cx="2171487" cy="1447658"/>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20" name="Picture 16" descr="C:\Users\pferak\Dropbox\presentations\innovationgames_agiletour\propell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3594" y="2000496"/>
            <a:ext cx="610810" cy="61323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2563" y="2756155"/>
            <a:ext cx="1507592" cy="1631216"/>
          </a:xfrm>
          <a:prstGeom prst="rect">
            <a:avLst/>
          </a:prstGeom>
          <a:noFill/>
        </p:spPr>
        <p:txBody>
          <a:bodyPr wrap="none" rtlCol="0">
            <a:spAutoFit/>
          </a:bodyPr>
          <a:lstStyle/>
          <a:p>
            <a:r>
              <a:rPr lang="de-DE" sz="2000" dirty="0" smtClean="0"/>
              <a:t>API gateway </a:t>
            </a:r>
          </a:p>
          <a:p>
            <a:r>
              <a:rPr lang="de-DE" sz="2000" dirty="0" smtClean="0"/>
              <a:t>was down </a:t>
            </a:r>
          </a:p>
          <a:p>
            <a:r>
              <a:rPr lang="de-DE" sz="2000" dirty="0" smtClean="0"/>
              <a:t>due to </a:t>
            </a:r>
          </a:p>
          <a:p>
            <a:r>
              <a:rPr lang="de-DE" sz="2000" dirty="0" smtClean="0"/>
              <a:t>network </a:t>
            </a:r>
          </a:p>
          <a:p>
            <a:r>
              <a:rPr lang="de-DE" sz="2000" dirty="0" smtClean="0"/>
              <a:t>failure</a:t>
            </a:r>
            <a:endParaRPr lang="en-US" sz="2000" dirty="0"/>
          </a:p>
        </p:txBody>
      </p:sp>
      <p:sp>
        <p:nvSpPr>
          <p:cNvPr id="4" name="TextBox 3"/>
          <p:cNvSpPr txBox="1"/>
          <p:nvPr/>
        </p:nvSpPr>
        <p:spPr>
          <a:xfrm>
            <a:off x="2255519" y="1734125"/>
            <a:ext cx="1873654" cy="1077218"/>
          </a:xfrm>
          <a:prstGeom prst="rect">
            <a:avLst/>
          </a:prstGeom>
          <a:noFill/>
        </p:spPr>
        <p:txBody>
          <a:bodyPr wrap="none" rtlCol="0">
            <a:spAutoFit/>
          </a:bodyPr>
          <a:lstStyle/>
          <a:p>
            <a:r>
              <a:rPr lang="de-DE" sz="1600" dirty="0" smtClean="0"/>
              <a:t>This only happened</a:t>
            </a:r>
          </a:p>
          <a:p>
            <a:r>
              <a:rPr lang="de-DE" sz="1600" dirty="0"/>
              <a:t>o</a:t>
            </a:r>
            <a:r>
              <a:rPr lang="de-DE" sz="1600" dirty="0" smtClean="0"/>
              <a:t>nce, but I think if </a:t>
            </a:r>
          </a:p>
          <a:p>
            <a:r>
              <a:rPr lang="de-DE" sz="1600" dirty="0"/>
              <a:t>i</a:t>
            </a:r>
            <a:r>
              <a:rPr lang="de-DE" sz="1600" dirty="0" smtClean="0"/>
              <a:t>t continues it could </a:t>
            </a:r>
          </a:p>
          <a:p>
            <a:r>
              <a:rPr lang="de-DE" sz="1600" dirty="0" smtClean="0"/>
              <a:t>be a problem</a:t>
            </a:r>
            <a:endParaRPr lang="en-US" sz="1600" dirty="0"/>
          </a:p>
        </p:txBody>
      </p:sp>
      <p:sp>
        <p:nvSpPr>
          <p:cNvPr id="21" name="TextBox 20"/>
          <p:cNvSpPr txBox="1"/>
          <p:nvPr/>
        </p:nvSpPr>
        <p:spPr>
          <a:xfrm>
            <a:off x="2255519" y="3436203"/>
            <a:ext cx="1957908" cy="830997"/>
          </a:xfrm>
          <a:prstGeom prst="rect">
            <a:avLst/>
          </a:prstGeom>
          <a:noFill/>
        </p:spPr>
        <p:txBody>
          <a:bodyPr wrap="none" rtlCol="0">
            <a:spAutoFit/>
          </a:bodyPr>
          <a:lstStyle/>
          <a:p>
            <a:r>
              <a:rPr lang="de-DE" sz="1600" dirty="0" smtClean="0"/>
              <a:t>Maybe we can create</a:t>
            </a:r>
          </a:p>
          <a:p>
            <a:r>
              <a:rPr lang="de-DE" sz="1600" dirty="0"/>
              <a:t>a</a:t>
            </a:r>
            <a:r>
              <a:rPr lang="de-DE" sz="1600" dirty="0" smtClean="0"/>
              <a:t>dditional checks </a:t>
            </a:r>
          </a:p>
          <a:p>
            <a:r>
              <a:rPr lang="de-DE" sz="1600" dirty="0"/>
              <a:t>i</a:t>
            </a:r>
            <a:r>
              <a:rPr lang="de-DE" sz="1600" dirty="0" smtClean="0"/>
              <a:t>n the software</a:t>
            </a:r>
            <a:endParaRPr lang="en-US" sz="1600" dirty="0"/>
          </a:p>
        </p:txBody>
      </p:sp>
      <p:sp>
        <p:nvSpPr>
          <p:cNvPr id="22" name="TextBox 21"/>
          <p:cNvSpPr txBox="1"/>
          <p:nvPr/>
        </p:nvSpPr>
        <p:spPr>
          <a:xfrm>
            <a:off x="2226440" y="5219283"/>
            <a:ext cx="1931811" cy="584775"/>
          </a:xfrm>
          <a:prstGeom prst="rect">
            <a:avLst/>
          </a:prstGeom>
          <a:noFill/>
        </p:spPr>
        <p:txBody>
          <a:bodyPr wrap="none" rtlCol="0">
            <a:spAutoFit/>
          </a:bodyPr>
          <a:lstStyle/>
          <a:p>
            <a:r>
              <a:rPr lang="de-DE" sz="1600" dirty="0" smtClean="0"/>
              <a:t>Agree, that would be</a:t>
            </a:r>
          </a:p>
          <a:p>
            <a:r>
              <a:rPr lang="de-DE" sz="1600" dirty="0"/>
              <a:t>g</a:t>
            </a:r>
            <a:r>
              <a:rPr lang="de-DE" sz="1600" dirty="0" smtClean="0"/>
              <a:t>ood and easy to do</a:t>
            </a:r>
            <a:endParaRPr lang="en-US" sz="1600" dirty="0"/>
          </a:p>
        </p:txBody>
      </p:sp>
      <p:sp>
        <p:nvSpPr>
          <p:cNvPr id="23" name="TextBox 22"/>
          <p:cNvSpPr txBox="1"/>
          <p:nvPr/>
        </p:nvSpPr>
        <p:spPr>
          <a:xfrm>
            <a:off x="4822402" y="2799866"/>
            <a:ext cx="1302857" cy="1631216"/>
          </a:xfrm>
          <a:prstGeom prst="rect">
            <a:avLst/>
          </a:prstGeom>
          <a:noFill/>
        </p:spPr>
        <p:txBody>
          <a:bodyPr wrap="none" rtlCol="0">
            <a:spAutoFit/>
          </a:bodyPr>
          <a:lstStyle/>
          <a:p>
            <a:r>
              <a:rPr lang="de-DE" sz="2000" dirty="0" smtClean="0"/>
              <a:t>All hands </a:t>
            </a:r>
          </a:p>
          <a:p>
            <a:r>
              <a:rPr lang="de-DE" sz="2000" dirty="0" smtClean="0"/>
              <a:t>meeting</a:t>
            </a:r>
          </a:p>
          <a:p>
            <a:r>
              <a:rPr lang="de-DE" sz="2000" dirty="0" smtClean="0"/>
              <a:t>explaining </a:t>
            </a:r>
          </a:p>
          <a:p>
            <a:r>
              <a:rPr lang="de-DE" sz="2000" dirty="0" smtClean="0"/>
              <a:t>upcoming</a:t>
            </a:r>
          </a:p>
          <a:p>
            <a:r>
              <a:rPr lang="de-DE" sz="2000" dirty="0" smtClean="0"/>
              <a:t>initiatives</a:t>
            </a:r>
            <a:endParaRPr lang="en-US" sz="2000" dirty="0"/>
          </a:p>
        </p:txBody>
      </p:sp>
      <p:sp>
        <p:nvSpPr>
          <p:cNvPr id="24" name="TextBox 23"/>
          <p:cNvSpPr txBox="1"/>
          <p:nvPr/>
        </p:nvSpPr>
        <p:spPr>
          <a:xfrm>
            <a:off x="6687252" y="1734125"/>
            <a:ext cx="1912639" cy="1077218"/>
          </a:xfrm>
          <a:prstGeom prst="rect">
            <a:avLst/>
          </a:prstGeom>
          <a:noFill/>
        </p:spPr>
        <p:txBody>
          <a:bodyPr wrap="none" rtlCol="0">
            <a:spAutoFit/>
          </a:bodyPr>
          <a:lstStyle/>
          <a:p>
            <a:r>
              <a:rPr lang="de-DE" sz="1600" dirty="0" smtClean="0"/>
              <a:t>I got a good picture</a:t>
            </a:r>
          </a:p>
          <a:p>
            <a:r>
              <a:rPr lang="de-DE" sz="1600" dirty="0" smtClean="0"/>
              <a:t>of what we‘ll have </a:t>
            </a:r>
          </a:p>
          <a:p>
            <a:r>
              <a:rPr lang="de-DE" sz="1600" dirty="0" smtClean="0"/>
              <a:t>to deliver in the next</a:t>
            </a:r>
          </a:p>
          <a:p>
            <a:r>
              <a:rPr lang="de-DE" sz="1600" dirty="0" smtClean="0"/>
              <a:t>few months</a:t>
            </a:r>
          </a:p>
        </p:txBody>
      </p:sp>
      <p:sp>
        <p:nvSpPr>
          <p:cNvPr id="25" name="TextBox 24"/>
          <p:cNvSpPr txBox="1"/>
          <p:nvPr/>
        </p:nvSpPr>
        <p:spPr>
          <a:xfrm>
            <a:off x="6687252" y="3443154"/>
            <a:ext cx="1991571" cy="830997"/>
          </a:xfrm>
          <a:prstGeom prst="rect">
            <a:avLst/>
          </a:prstGeom>
          <a:noFill/>
        </p:spPr>
        <p:txBody>
          <a:bodyPr wrap="none" rtlCol="0">
            <a:spAutoFit/>
          </a:bodyPr>
          <a:lstStyle/>
          <a:p>
            <a:r>
              <a:rPr lang="de-DE" sz="1600" dirty="0" smtClean="0"/>
              <a:t>But they failed to </a:t>
            </a:r>
          </a:p>
          <a:p>
            <a:r>
              <a:rPr lang="de-DE" sz="1600" dirty="0" smtClean="0"/>
              <a:t>explain the marketing</a:t>
            </a:r>
          </a:p>
          <a:p>
            <a:r>
              <a:rPr lang="de-DE" sz="1600" dirty="0" smtClean="0"/>
              <a:t>strategy</a:t>
            </a:r>
          </a:p>
        </p:txBody>
      </p:sp>
      <p:sp>
        <p:nvSpPr>
          <p:cNvPr id="26" name="TextBox 25"/>
          <p:cNvSpPr txBox="1"/>
          <p:nvPr/>
        </p:nvSpPr>
        <p:spPr>
          <a:xfrm>
            <a:off x="6687251" y="5096171"/>
            <a:ext cx="1849224" cy="830997"/>
          </a:xfrm>
          <a:prstGeom prst="rect">
            <a:avLst/>
          </a:prstGeom>
          <a:noFill/>
        </p:spPr>
        <p:txBody>
          <a:bodyPr wrap="none" rtlCol="0">
            <a:spAutoFit/>
          </a:bodyPr>
          <a:lstStyle/>
          <a:p>
            <a:r>
              <a:rPr lang="de-DE" sz="1600" dirty="0" smtClean="0"/>
              <a:t>Yes that would be a </a:t>
            </a:r>
          </a:p>
          <a:p>
            <a:r>
              <a:rPr lang="de-DE" sz="1600" dirty="0"/>
              <a:t>g</a:t>
            </a:r>
            <a:r>
              <a:rPr lang="de-DE" sz="1600" dirty="0" smtClean="0"/>
              <a:t>reat addition</a:t>
            </a:r>
          </a:p>
          <a:p>
            <a:r>
              <a:rPr lang="de-DE" sz="1600" dirty="0" smtClean="0"/>
              <a:t>next time</a:t>
            </a:r>
          </a:p>
        </p:txBody>
      </p:sp>
    </p:spTree>
    <p:extLst>
      <p:ext uri="{BB962C8B-B14F-4D97-AF65-F5344CB8AC3E}">
        <p14:creationId xmlns:p14="http://schemas.microsoft.com/office/powerpoint/2010/main" val="24273858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6" descr="C:\Users\pferak\Dropbox\presentations\innovationgames_agiletour\dots-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9241" y="3725225"/>
            <a:ext cx="257175" cy="29306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5" descr="C:\Users\pferak\Dropbox\presentations\innovationgames_agiletour\dots-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7000" y="3796831"/>
            <a:ext cx="272987" cy="291600"/>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DE" dirty="0" smtClean="0"/>
              <a:t>1000 Resulting Datapoints</a:t>
            </a:r>
            <a:endParaRPr lang="en-US" dirty="0"/>
          </a:p>
        </p:txBody>
      </p:sp>
      <p:pic>
        <p:nvPicPr>
          <p:cNvPr id="10243" name="Picture 3" descr="C:\Users\pferak\Dropbox\presentations\innovationgames_agiletour\line-thick.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6268" y="2246950"/>
            <a:ext cx="91342" cy="37872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9" name="Picture 3" descr="C:\Users\pferak\Dropbox\presentations\innovationgames_agiletour\line-thick.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320588" y="3404656"/>
            <a:ext cx="91342" cy="5021023"/>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96912" y="2658444"/>
            <a:ext cx="658835" cy="400110"/>
          </a:xfrm>
          <a:prstGeom prst="rect">
            <a:avLst/>
          </a:prstGeom>
          <a:noFill/>
        </p:spPr>
        <p:txBody>
          <a:bodyPr wrap="none" rtlCol="0">
            <a:spAutoFit/>
          </a:bodyPr>
          <a:lstStyle/>
          <a:p>
            <a:r>
              <a:rPr lang="de-DE" sz="2000" dirty="0" smtClean="0"/>
              <a:t>Tech</a:t>
            </a:r>
            <a:endParaRPr lang="en-US" sz="2000" dirty="0"/>
          </a:p>
        </p:txBody>
      </p:sp>
      <p:sp>
        <p:nvSpPr>
          <p:cNvPr id="14" name="TextBox 13"/>
          <p:cNvSpPr txBox="1"/>
          <p:nvPr/>
        </p:nvSpPr>
        <p:spPr>
          <a:xfrm>
            <a:off x="868201" y="3848923"/>
            <a:ext cx="977255" cy="400110"/>
          </a:xfrm>
          <a:prstGeom prst="rect">
            <a:avLst/>
          </a:prstGeom>
          <a:noFill/>
        </p:spPr>
        <p:txBody>
          <a:bodyPr wrap="none" rtlCol="0">
            <a:spAutoFit/>
          </a:bodyPr>
          <a:lstStyle/>
          <a:p>
            <a:r>
              <a:rPr lang="de-DE" sz="2000" dirty="0" smtClean="0"/>
              <a:t>Process</a:t>
            </a:r>
          </a:p>
        </p:txBody>
      </p:sp>
      <p:sp>
        <p:nvSpPr>
          <p:cNvPr id="15" name="TextBox 14"/>
          <p:cNvSpPr txBox="1"/>
          <p:nvPr/>
        </p:nvSpPr>
        <p:spPr>
          <a:xfrm>
            <a:off x="958065" y="5036589"/>
            <a:ext cx="897682" cy="400110"/>
          </a:xfrm>
          <a:prstGeom prst="rect">
            <a:avLst/>
          </a:prstGeom>
          <a:noFill/>
        </p:spPr>
        <p:txBody>
          <a:bodyPr wrap="none" rtlCol="0">
            <a:spAutoFit/>
          </a:bodyPr>
          <a:lstStyle/>
          <a:p>
            <a:r>
              <a:rPr lang="de-DE" sz="2000" dirty="0" smtClean="0"/>
              <a:t>People</a:t>
            </a:r>
          </a:p>
        </p:txBody>
      </p:sp>
      <p:pic>
        <p:nvPicPr>
          <p:cNvPr id="19" name="Picture 4" descr="C:\Users\pferak\Dropbox\presentations\innovationgames_agiletour\graph-team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4692" y="5036589"/>
            <a:ext cx="512308" cy="54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Users\pferak\Dropbox\presentations\innovationgames_agiletour\graph-team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4059" y="4785954"/>
            <a:ext cx="512308" cy="54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Users\pferak\Dropbox\presentations\innovationgames_agiletour\graph-team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281" y="5284989"/>
            <a:ext cx="512308" cy="54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pferak\Dropbox\presentations\innovationgames_agiletour\graph-team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127" y="3728412"/>
            <a:ext cx="512308" cy="54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pferak\Dropbox\presentations\innovationgames_agiletour\graph-team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4406" y="2519359"/>
            <a:ext cx="512308" cy="540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Users\pferak\Dropbox\presentations\innovationgames_agiletour\graph-team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6206" y="3864233"/>
            <a:ext cx="512308" cy="5400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sers\pferak\Dropbox\presentations\innovationgames_agiletour\dot-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5832" y="2609711"/>
            <a:ext cx="143510" cy="14903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3" descr="C:\Users\pferak\Dropbox\presentations\innovationgames_agiletour\dots-r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4150" y="2574305"/>
            <a:ext cx="275094" cy="2916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 descr="C:\Users\pferak\Dropbox\presentations\innovationgames_agiletour\dots-r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4320" y="2683819"/>
            <a:ext cx="275094" cy="2916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 descr="C:\Users\pferak\Dropbox\presentations\innovationgames_agiletour\dots-r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3919" y="2775281"/>
            <a:ext cx="275094" cy="2916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 descr="C:\Users\pferak\Dropbox\presentations\innovationgames_agiletour\dot-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8712" y="2793357"/>
            <a:ext cx="82550" cy="8572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C:\Users\pferak\Dropbox\presentations\innovationgames_agiletour\dot-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4392" y="2681597"/>
            <a:ext cx="82550" cy="8572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C:\Users\pferak\Dropbox\presentations\innovationgames_agiletour\dot-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7272" y="2935597"/>
            <a:ext cx="82550" cy="8572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C:\Users\pferak\Dropbox\presentations\innovationgames_agiletour\dot-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7592" y="2823837"/>
            <a:ext cx="82550" cy="8572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3" descr="C:\Users\pferak\Dropbox\presentations\innovationgames_agiletour\dots-r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6550" y="3782060"/>
            <a:ext cx="275094" cy="2916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 descr="C:\Users\pferak\Dropbox\presentations\innovationgames_agiletour\dots-r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9725" y="3951721"/>
            <a:ext cx="275094" cy="29160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3" descr="C:\Users\pferak\Dropbox\presentations\innovationgames_agiletour\dots-r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6631" y="3701578"/>
            <a:ext cx="275094" cy="2916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5" descr="C:\Users\pferak\Dropbox\presentations\innovationgames_agiletour\dots-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681" y="3943112"/>
            <a:ext cx="272987" cy="29160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5" descr="C:\Users\pferak\Dropbox\presentations\innovationgames_agiletour\dots-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542" y="5082580"/>
            <a:ext cx="272987" cy="2916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3" descr="C:\Users\pferak\Dropbox\presentations\innovationgames_agiletour\dots-r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0592" y="5199465"/>
            <a:ext cx="275094" cy="2916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3" descr="C:\Users\pferak\Dropbox\presentations\innovationgames_agiletour\dots-r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3187" y="5374180"/>
            <a:ext cx="275094" cy="29160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5" descr="C:\Users\pferak\Dropbox\presentations\innovationgames_agiletour\dots-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720" y="5358216"/>
            <a:ext cx="272987" cy="29160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3" descr="C:\Users\pferak\Dropbox\presentations\innovationgames_agiletour\dots-r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7965" y="5116551"/>
            <a:ext cx="275094" cy="29160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5" descr="C:\Users\pferak\Dropbox\presentations\innovationgames_agiletour\dots-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181" y="5179871"/>
            <a:ext cx="272987" cy="29160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5" descr="C:\Users\pferak\Dropbox\presentations\innovationgames_agiletour\dots-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196" y="5284989"/>
            <a:ext cx="272987" cy="2916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C:\Users\pferak\Dropbox\presentations\innovationgames_agiletour\dot-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6690" y="5325954"/>
            <a:ext cx="82550" cy="857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0" descr="C:\Users\pferak\Dropbox\presentations\innovationgames_agiletour\dot-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8018" y="4031909"/>
            <a:ext cx="142133" cy="14760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0" descr="C:\Users\pferak\Dropbox\presentations\innovationgames_agiletour\dot-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9618" y="3803052"/>
            <a:ext cx="142133" cy="14760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C:\Users\pferak\Dropbox\presentations\innovationgames_agiletour\dot-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1644" y="3797955"/>
            <a:ext cx="142133" cy="14760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 descr="C:\Users\pferak\Dropbox\presentations\innovationgames_agiletour\dot-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6685" y="4206563"/>
            <a:ext cx="142133" cy="14760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3" descr="C:\Users\pferak\Dropbox\presentations\innovationgames_agiletour\dots-r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9780" y="2501757"/>
            <a:ext cx="275094" cy="29160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3" descr="C:\Users\pferak\Dropbox\presentations\innovationgames_agiletour\dots-r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2375" y="2676472"/>
            <a:ext cx="275094" cy="2916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3" descr="C:\Users\pferak\Dropbox\presentations\innovationgames_agiletour\dots-r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4828" y="3717046"/>
            <a:ext cx="275094" cy="29160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 descr="C:\Users\pferak\Dropbox\presentations\innovationgames_agiletour\dots-r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7423" y="3891761"/>
            <a:ext cx="275094" cy="29160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3" descr="C:\Users\pferak\Dropbox\presentations\innovationgames_agiletour\dots-r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9185" y="4231756"/>
            <a:ext cx="275094" cy="29160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 descr="C:\Users\pferak\Dropbox\presentations\innovationgames_agiletour\dots-r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2308" y="2540447"/>
            <a:ext cx="275094" cy="29160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 descr="C:\Users\pferak\Dropbox\presentations\innovationgames_agiletour\dots-r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8862" y="4175375"/>
            <a:ext cx="275094" cy="29160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 descr="C:\Users\pferak\Dropbox\presentations\innovationgames_agiletour\dots-r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5303" y="4350090"/>
            <a:ext cx="275094" cy="29160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 descr="C:\Users\pferak\Dropbox\presentations\innovationgames_agiletour\dots-r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9598" y="5351865"/>
            <a:ext cx="275094" cy="29160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3" descr="C:\Users\pferak\Dropbox\presentations\innovationgames_agiletour\dots-r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2193" y="5526580"/>
            <a:ext cx="275094" cy="29160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5" descr="C:\Users\pferak\Dropbox\presentations\innovationgames_agiletour\dots-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448" y="2913559"/>
            <a:ext cx="272987" cy="29160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5" descr="C:\Users\pferak\Dropbox\presentations\innovationgames_agiletour\dots-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4300" y="4887631"/>
            <a:ext cx="272987" cy="29160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C:\Users\pferak\Dropbox\presentations\innovationgames_agiletour\dots-greenligh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7017" y="4973820"/>
            <a:ext cx="274777" cy="29160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C:\Users\pferak\Dropbox\presentations\innovationgames_agiletour\dots-greenligh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9131" y="4918025"/>
            <a:ext cx="274777" cy="29160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 descr="C:\Users\pferak\Dropbox\presentations\innovationgames_agiletour\dots-greenligh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7658" y="3657225"/>
            <a:ext cx="274777" cy="29160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 descr="C:\Users\pferak\Dropbox\presentations\innovationgames_agiletour\dot-greenligh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1709" y="3993178"/>
            <a:ext cx="140968" cy="111600"/>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 descr="C:\Users\pferak\Dropbox\presentations\innovationgames_agiletour\dot-greenligh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48701" y="3008612"/>
            <a:ext cx="140968" cy="11160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descr="C:\Users\pferak\Dropbox\presentations\innovationgames_agiletour\dots-greenligh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0095" y="2425029"/>
            <a:ext cx="274777" cy="29160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descr="C:\Users\pferak\Dropbox\presentations\innovationgames_agiletour\dots-greenligh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1126" y="2478492"/>
            <a:ext cx="274777" cy="2916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 descr="C:\Users\pferak\Dropbox\presentations\innovationgames_agiletour\dots-greenligh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0846" y="3021321"/>
            <a:ext cx="274777" cy="29160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5" descr="C:\Users\pferak\Dropbox\presentations\innovationgames_agiletour\dots-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997" y="2681597"/>
            <a:ext cx="272987" cy="29160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C:\Users\pferak\Dropbox\presentations\innovationgames_agiletour\dots-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2309" y="5058805"/>
            <a:ext cx="257175" cy="29306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descr="C:\Users\pferak\Dropbox\presentations\innovationgames_agiletour\dots-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187" y="4970237"/>
            <a:ext cx="257175" cy="29306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6" descr="C:\Users\pferak\Dropbox\presentations\innovationgames_agiletour\dots-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4695" y="3960744"/>
            <a:ext cx="257175" cy="29306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6" descr="C:\Users\pferak\Dropbox\presentations\innovationgames_agiletour\dots-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8567" y="2746195"/>
            <a:ext cx="257175" cy="29306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6" descr="C:\Users\pferak\Dropbox\presentations\innovationgames_agiletour\dots-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3206" y="2975142"/>
            <a:ext cx="257175" cy="29306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6" descr="C:\Users\pferak\Dropbox\presentations\innovationgames_agiletour\dots-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200" y="2832047"/>
            <a:ext cx="257175" cy="29306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6" descr="C:\Users\pferak\Dropbox\presentations\innovationgames_agiletour\dots-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9780" y="4095405"/>
            <a:ext cx="257175" cy="29306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descr="C:\Users\pferak\Dropbox\presentations\innovationgames_agiletour\dots-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0248" y="5195446"/>
            <a:ext cx="257175" cy="29306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C:\Users\pferak\Dropbox\presentations\innovationgames_agiletour\dots-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8112" y="5363107"/>
            <a:ext cx="257175" cy="29306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6" descr="C:\Users\pferak\Dropbox\presentations\innovationgames_agiletour\dots-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2096" y="5199788"/>
            <a:ext cx="257175" cy="29306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 descr="C:\Users\pferak\Dropbox\presentations\innovationgames_agiletour\dots-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9832" y="2545220"/>
            <a:ext cx="257175" cy="29306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6" descr="C:\Users\pferak\Dropbox\presentations\innovationgames_agiletour\dots-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1511" y="2689807"/>
            <a:ext cx="257175" cy="293060"/>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6" descr="C:\Users\pferak\Dropbox\presentations\innovationgames_agiletour\dots-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822" y="2658444"/>
            <a:ext cx="257175" cy="29306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6" descr="C:\Users\pferak\Dropbox\presentations\innovationgames_agiletour\dots-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199" y="2485396"/>
            <a:ext cx="257175" cy="293060"/>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 descr="C:\Users\pferak\Dropbox\presentations\innovationgames_agiletour\dots-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843" y="3847490"/>
            <a:ext cx="257175" cy="29306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 descr="C:\Users\pferak\Dropbox\presentations\innovationgames_agiletour\dots-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8281" y="4010702"/>
            <a:ext cx="257175" cy="29306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6" descr="C:\Users\pferak\Dropbox\presentations\innovationgames_agiletour\dots-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726" y="5045680"/>
            <a:ext cx="257175" cy="293060"/>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6" descr="C:\Users\pferak\Dropbox\presentations\innovationgames_agiletour\dots-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786" y="5199788"/>
            <a:ext cx="257175" cy="293060"/>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11" descr="C:\Users\pferak\Dropbox\presentations\innovationgames_agiletour\dot-blu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8713" y="4184131"/>
            <a:ext cx="138600" cy="126000"/>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1" descr="C:\Users\pferak\Dropbox\presentations\innovationgames_agiletour\dot-blu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87279" y="3992678"/>
            <a:ext cx="138600" cy="12600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11" descr="C:\Users\pferak\Dropbox\presentations\innovationgames_agiletour\dot-blu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0740" y="2953499"/>
            <a:ext cx="138600" cy="126000"/>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5" descr="C:\Users\pferak\Dropbox\presentations\innovationgames_agiletour\dots-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922" y="5113401"/>
            <a:ext cx="272987" cy="291600"/>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5" descr="C:\Users\pferak\Dropbox\presentations\innovationgames_agiletour\dots-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367" y="4200022"/>
            <a:ext cx="272987" cy="29160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5" descr="C:\Users\pferak\Dropbox\presentations\innovationgames_agiletour\dots-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935" y="2551392"/>
            <a:ext cx="272987" cy="291600"/>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5" descr="C:\Users\pferak\Dropbox\presentations\innovationgames_agiletour\dots-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8687" y="2862812"/>
            <a:ext cx="272987" cy="29160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9" descr="C:\Users\pferak\Dropbox\presentations\innovationgames_agiletour\dot-greenligh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4063" y="2947759"/>
            <a:ext cx="140968" cy="111600"/>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9" descr="C:\Users\pferak\Dropbox\presentations\innovationgames_agiletour\dot-greenligh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1894" y="3138212"/>
            <a:ext cx="140968" cy="111600"/>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95667" y="2400233"/>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84780" y="2288086"/>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64320" y="2288086"/>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C:\Users\pferak\Dropbox\presentations\innovationgames_agiletour\dots-greenligh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0679" y="2355583"/>
            <a:ext cx="274777" cy="29160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8" descr="C:\Users\pferak\Dropbox\presentations\innovationgames_agiletour\dot-gree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2988" y="2334492"/>
            <a:ext cx="130910" cy="144000"/>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8" descr="C:\Users\pferak\Dropbox\presentations\innovationgames_agiletour\dot-gree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0627" y="2252033"/>
            <a:ext cx="130910" cy="14400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5" descr="C:\Users\pferak\Dropbox\presentations\innovationgames_agiletour\dots-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6453" y="3900800"/>
            <a:ext cx="272987" cy="291600"/>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5" descr="C:\Users\pferak\Dropbox\presentations\innovationgames_agiletour\dots-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1739" y="3585252"/>
            <a:ext cx="272987" cy="29160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1" descr="C:\Users\pferak\Dropbox\presentations\innovationgames_agiletour\dot-blu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4598" y="3683770"/>
            <a:ext cx="138600" cy="126000"/>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9" descr="C:\Users\pferak\Dropbox\presentations\innovationgames_agiletour\dot-greenligh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4960" y="4220382"/>
            <a:ext cx="140968" cy="111600"/>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9" descr="C:\Users\pferak\Dropbox\presentations\innovationgames_agiletour\dot-greenligh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8956" y="3657226"/>
            <a:ext cx="140968" cy="11160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01089" y="3742439"/>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34149" y="3984582"/>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3792" y="4083050"/>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78498" y="2968155"/>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00478" y="3048212"/>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13924" y="2574305"/>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47469" y="2468720"/>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60040" y="2317468"/>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99194" y="2998175"/>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06814" y="3002636"/>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9430" y="3113955"/>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35303" y="4088431"/>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2352" y="4164331"/>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4757" y="5265879"/>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86281" y="5485029"/>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97423" y="5032788"/>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7977" y="5152399"/>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3175" y="3630876"/>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86220" y="3623026"/>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40142" y="4962217"/>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60715" y="5265879"/>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95667" y="5443999"/>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2894" y="4137073"/>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C:\Users\pferak\Dropbox\presentations\innovationgames_agiletour\dots-yel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39991" y="4076951"/>
            <a:ext cx="228208" cy="29160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3" descr="C:\Users\pferak\Dropbox\presentations\innovationgames_agiletour\dots-r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1436" y="4050898"/>
            <a:ext cx="275094" cy="29160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5" descr="C:\Users\pferak\Dropbox\presentations\innovationgames_agiletour\dots-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8263" y="3686897"/>
            <a:ext cx="272987" cy="29160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5" descr="C:\Users\pferak\Dropbox\presentations\innovationgames_agiletour\dots-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0609" y="4877872"/>
            <a:ext cx="272987" cy="29160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5" descr="C:\Users\pferak\Dropbox\presentations\innovationgames_agiletour\dots-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6409" y="5223016"/>
            <a:ext cx="272987" cy="291600"/>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3" descr="C:\Users\pferak\Dropbox\presentations\innovationgames_agiletour\dots-r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6773" y="3879242"/>
            <a:ext cx="275094" cy="291600"/>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3" descr="C:\Users\pferak\Dropbox\presentations\innovationgames_agiletour\dots-r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5045" y="2990191"/>
            <a:ext cx="275094" cy="291600"/>
          </a:xfrm>
          <a:prstGeom prst="rect">
            <a:avLst/>
          </a:prstGeom>
          <a:noFill/>
          <a:extLst>
            <a:ext uri="{909E8E84-426E-40DD-AFC4-6F175D3DCCD1}">
              <a14:hiddenFill xmlns:a14="http://schemas.microsoft.com/office/drawing/2010/main">
                <a:solidFill>
                  <a:srgbClr val="FFFFFF"/>
                </a:solidFill>
              </a14:hiddenFill>
            </a:ext>
          </a:extLst>
        </p:spPr>
      </p:pic>
      <p:sp>
        <p:nvSpPr>
          <p:cNvPr id="175" name="TextBox 174"/>
          <p:cNvSpPr txBox="1"/>
          <p:nvPr/>
        </p:nvSpPr>
        <p:spPr>
          <a:xfrm>
            <a:off x="2030434" y="5948168"/>
            <a:ext cx="1256754" cy="400110"/>
          </a:xfrm>
          <a:prstGeom prst="rect">
            <a:avLst/>
          </a:prstGeom>
          <a:noFill/>
        </p:spPr>
        <p:txBody>
          <a:bodyPr wrap="none" rtlCol="0">
            <a:spAutoFit/>
          </a:bodyPr>
          <a:lstStyle/>
          <a:p>
            <a:r>
              <a:rPr lang="de-DE" sz="2000" dirty="0" smtClean="0"/>
              <a:t>Enterprise</a:t>
            </a:r>
          </a:p>
        </p:txBody>
      </p:sp>
      <p:sp>
        <p:nvSpPr>
          <p:cNvPr id="176" name="TextBox 175"/>
          <p:cNvSpPr txBox="1"/>
          <p:nvPr/>
        </p:nvSpPr>
        <p:spPr>
          <a:xfrm>
            <a:off x="3446654" y="5948463"/>
            <a:ext cx="955711" cy="400110"/>
          </a:xfrm>
          <a:prstGeom prst="rect">
            <a:avLst/>
          </a:prstGeom>
          <a:noFill/>
        </p:spPr>
        <p:txBody>
          <a:bodyPr wrap="none" rtlCol="0">
            <a:spAutoFit/>
          </a:bodyPr>
          <a:lstStyle/>
          <a:p>
            <a:r>
              <a:rPr lang="de-DE" sz="2000" dirty="0" smtClean="0"/>
              <a:t>Section</a:t>
            </a:r>
          </a:p>
        </p:txBody>
      </p:sp>
      <p:sp>
        <p:nvSpPr>
          <p:cNvPr id="177" name="TextBox 176"/>
          <p:cNvSpPr txBox="1"/>
          <p:nvPr/>
        </p:nvSpPr>
        <p:spPr>
          <a:xfrm>
            <a:off x="4691471" y="5948168"/>
            <a:ext cx="1002903" cy="400110"/>
          </a:xfrm>
          <a:prstGeom prst="rect">
            <a:avLst/>
          </a:prstGeom>
          <a:noFill/>
        </p:spPr>
        <p:txBody>
          <a:bodyPr wrap="none" rtlCol="0">
            <a:spAutoFit/>
          </a:bodyPr>
          <a:lstStyle/>
          <a:p>
            <a:r>
              <a:rPr lang="de-DE" sz="2000" dirty="0" smtClean="0"/>
              <a:t>Product</a:t>
            </a:r>
          </a:p>
        </p:txBody>
      </p:sp>
      <p:sp>
        <p:nvSpPr>
          <p:cNvPr id="178" name="TextBox 177"/>
          <p:cNvSpPr txBox="1"/>
          <p:nvPr/>
        </p:nvSpPr>
        <p:spPr>
          <a:xfrm>
            <a:off x="6072608" y="5948168"/>
            <a:ext cx="743793" cy="400110"/>
          </a:xfrm>
          <a:prstGeom prst="rect">
            <a:avLst/>
          </a:prstGeom>
          <a:noFill/>
        </p:spPr>
        <p:txBody>
          <a:bodyPr wrap="none" rtlCol="0">
            <a:spAutoFit/>
          </a:bodyPr>
          <a:lstStyle/>
          <a:p>
            <a:r>
              <a:rPr lang="de-DE" sz="2000" dirty="0" smtClean="0"/>
              <a:t>Team</a:t>
            </a:r>
          </a:p>
        </p:txBody>
      </p:sp>
      <p:pic>
        <p:nvPicPr>
          <p:cNvPr id="179" name="Picture 10" descr="C:\Users\pferak\Dropbox\presentations\innovationgames_agiletour\dot-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1461" y="2937425"/>
            <a:ext cx="142133" cy="147600"/>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0" descr="C:\Users\pferak\Dropbox\presentations\innovationgames_agiletour\dot-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2498" y="3074636"/>
            <a:ext cx="142133" cy="147600"/>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10" descr="C:\Users\pferak\Dropbox\presentations\innovationgames_agiletour\dot-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8211" y="3066854"/>
            <a:ext cx="142133" cy="147600"/>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0" descr="C:\Users\pferak\Dropbox\presentations\innovationgames_agiletour\dot-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1537" y="3048636"/>
            <a:ext cx="142133" cy="14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7043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240" y="4351915"/>
            <a:ext cx="1211369" cy="31480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611" y="3002280"/>
            <a:ext cx="1211369" cy="14605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2371" y="4123681"/>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26" y="3917475"/>
            <a:ext cx="1211369" cy="19360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8821" y="4246949"/>
            <a:ext cx="1211369" cy="14605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8826" y="4630794"/>
            <a:ext cx="1211369" cy="34682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611" y="4102169"/>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327" y="3883104"/>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611" y="3422176"/>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611" y="4582258"/>
            <a:ext cx="1211369" cy="499493"/>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DE" dirty="0" smtClean="0"/>
              <a:t>Analyzing the Datapoints (Quantitave)</a:t>
            </a:r>
            <a:endParaRPr lang="en-US" dirty="0"/>
          </a:p>
        </p:txBody>
      </p:sp>
      <p:pic>
        <p:nvPicPr>
          <p:cNvPr id="10243" name="Picture 3" descr="C:\Users\pferak\Dropbox\presentations\innovationgames_agiletour\line-thick.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268" y="2246950"/>
            <a:ext cx="91342" cy="37872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9" name="Picture 3" descr="C:\Users\pferak\Dropbox\presentations\innovationgames_agiletour\line-thick.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320588" y="3404656"/>
            <a:ext cx="91342" cy="5021023"/>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030434" y="5948168"/>
            <a:ext cx="1256754" cy="400110"/>
          </a:xfrm>
          <a:prstGeom prst="rect">
            <a:avLst/>
          </a:prstGeom>
          <a:noFill/>
        </p:spPr>
        <p:txBody>
          <a:bodyPr wrap="none" rtlCol="0">
            <a:spAutoFit/>
          </a:bodyPr>
          <a:lstStyle/>
          <a:p>
            <a:r>
              <a:rPr lang="de-DE" sz="2000" dirty="0" smtClean="0"/>
              <a:t>Enterprise</a:t>
            </a:r>
          </a:p>
        </p:txBody>
      </p:sp>
      <p:sp>
        <p:nvSpPr>
          <p:cNvPr id="17" name="TextBox 16"/>
          <p:cNvSpPr txBox="1"/>
          <p:nvPr/>
        </p:nvSpPr>
        <p:spPr>
          <a:xfrm>
            <a:off x="3446654" y="5948463"/>
            <a:ext cx="955711" cy="400110"/>
          </a:xfrm>
          <a:prstGeom prst="rect">
            <a:avLst/>
          </a:prstGeom>
          <a:noFill/>
        </p:spPr>
        <p:txBody>
          <a:bodyPr wrap="none" rtlCol="0">
            <a:spAutoFit/>
          </a:bodyPr>
          <a:lstStyle/>
          <a:p>
            <a:r>
              <a:rPr lang="de-DE" sz="2000" dirty="0" smtClean="0"/>
              <a:t>Section</a:t>
            </a:r>
          </a:p>
        </p:txBody>
      </p:sp>
      <p:sp>
        <p:nvSpPr>
          <p:cNvPr id="18" name="TextBox 17"/>
          <p:cNvSpPr txBox="1"/>
          <p:nvPr/>
        </p:nvSpPr>
        <p:spPr>
          <a:xfrm>
            <a:off x="4691471" y="5948168"/>
            <a:ext cx="1002903" cy="400110"/>
          </a:xfrm>
          <a:prstGeom prst="rect">
            <a:avLst/>
          </a:prstGeom>
          <a:noFill/>
        </p:spPr>
        <p:txBody>
          <a:bodyPr wrap="none" rtlCol="0">
            <a:spAutoFit/>
          </a:bodyPr>
          <a:lstStyle/>
          <a:p>
            <a:r>
              <a:rPr lang="de-DE" sz="2000" dirty="0" smtClean="0"/>
              <a:t>Product</a:t>
            </a:r>
          </a:p>
        </p:txBody>
      </p:sp>
      <p:sp>
        <p:nvSpPr>
          <p:cNvPr id="19" name="TextBox 18"/>
          <p:cNvSpPr txBox="1"/>
          <p:nvPr/>
        </p:nvSpPr>
        <p:spPr>
          <a:xfrm>
            <a:off x="6072608" y="5948168"/>
            <a:ext cx="743793" cy="400110"/>
          </a:xfrm>
          <a:prstGeom prst="rect">
            <a:avLst/>
          </a:prstGeom>
          <a:noFill/>
        </p:spPr>
        <p:txBody>
          <a:bodyPr wrap="none" rtlCol="0">
            <a:spAutoFit/>
          </a:bodyPr>
          <a:lstStyle/>
          <a:p>
            <a:r>
              <a:rPr lang="de-DE" sz="2000" dirty="0" smtClean="0"/>
              <a:t>Team</a:t>
            </a:r>
          </a:p>
        </p:txBody>
      </p:sp>
      <p:pic>
        <p:nvPicPr>
          <p:cNvPr id="3075"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611" y="5417233"/>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8826" y="5409613"/>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240" y="5405753"/>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2371" y="5430172"/>
            <a:ext cx="1211369" cy="49949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19433" y="2658444"/>
            <a:ext cx="732893" cy="523220"/>
          </a:xfrm>
          <a:prstGeom prst="rect">
            <a:avLst/>
          </a:prstGeom>
          <a:noFill/>
        </p:spPr>
        <p:txBody>
          <a:bodyPr wrap="none" rtlCol="0">
            <a:spAutoFit/>
          </a:bodyPr>
          <a:lstStyle/>
          <a:p>
            <a:r>
              <a:rPr lang="de-DE" sz="2800" dirty="0" smtClean="0"/>
              <a:t>400</a:t>
            </a:r>
            <a:endParaRPr lang="en-US" sz="2800" dirty="0"/>
          </a:p>
        </p:txBody>
      </p:sp>
      <p:sp>
        <p:nvSpPr>
          <p:cNvPr id="27" name="TextBox 26"/>
          <p:cNvSpPr txBox="1"/>
          <p:nvPr/>
        </p:nvSpPr>
        <p:spPr>
          <a:xfrm>
            <a:off x="1119432" y="3988455"/>
            <a:ext cx="732893" cy="523220"/>
          </a:xfrm>
          <a:prstGeom prst="rect">
            <a:avLst/>
          </a:prstGeom>
          <a:noFill/>
        </p:spPr>
        <p:txBody>
          <a:bodyPr wrap="none" rtlCol="0">
            <a:spAutoFit/>
          </a:bodyPr>
          <a:lstStyle/>
          <a:p>
            <a:r>
              <a:rPr lang="de-DE" sz="2800" dirty="0" smtClean="0"/>
              <a:t>200</a:t>
            </a:r>
          </a:p>
        </p:txBody>
      </p:sp>
      <p:sp>
        <p:nvSpPr>
          <p:cNvPr id="28" name="TextBox 27"/>
          <p:cNvSpPr txBox="1"/>
          <p:nvPr/>
        </p:nvSpPr>
        <p:spPr>
          <a:xfrm>
            <a:off x="1119431" y="4813079"/>
            <a:ext cx="732893" cy="523220"/>
          </a:xfrm>
          <a:prstGeom prst="rect">
            <a:avLst/>
          </a:prstGeom>
          <a:noFill/>
        </p:spPr>
        <p:txBody>
          <a:bodyPr wrap="none" rtlCol="0">
            <a:spAutoFit/>
          </a:bodyPr>
          <a:lstStyle/>
          <a:p>
            <a:r>
              <a:rPr lang="de-DE" sz="2800" dirty="0" smtClean="0"/>
              <a:t>100</a:t>
            </a:r>
          </a:p>
        </p:txBody>
      </p:sp>
      <p:pic>
        <p:nvPicPr>
          <p:cNvPr id="29"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611" y="4965410"/>
            <a:ext cx="1211369" cy="4994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89964" y="3456877"/>
            <a:ext cx="1146661" cy="2421661"/>
          </a:xfrm>
          <a:prstGeom prst="rect">
            <a:avLst/>
          </a:prstGeom>
          <a:solidFill>
            <a:srgbClr val="823C3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239" y="5336299"/>
            <a:ext cx="1211369" cy="5933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2371" y="5336299"/>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8826" y="4938299"/>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240" y="4869149"/>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852" y="4621498"/>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2370" y="4864985"/>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982" y="4597469"/>
            <a:ext cx="1211369" cy="499493"/>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3351179" y="4630794"/>
            <a:ext cx="1146661" cy="1236970"/>
          </a:xfrm>
          <a:prstGeom prst="rect">
            <a:avLst/>
          </a:prstGeom>
          <a:solidFill>
            <a:srgbClr val="823C3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616205" y="4363111"/>
            <a:ext cx="1146661" cy="1531975"/>
          </a:xfrm>
          <a:prstGeom prst="rect">
            <a:avLst/>
          </a:prstGeom>
          <a:solidFill>
            <a:srgbClr val="823C3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871175" y="4152992"/>
            <a:ext cx="1170000" cy="1739364"/>
          </a:xfrm>
          <a:prstGeom prst="rect">
            <a:avLst/>
          </a:prstGeom>
          <a:solidFill>
            <a:srgbClr val="823C3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0622" y="3667729"/>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0622" y="3207131"/>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0622" y="2859697"/>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0622" y="2399099"/>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0622" y="1997203"/>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611" y="3109444"/>
            <a:ext cx="1211369" cy="33344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8826" y="4384148"/>
            <a:ext cx="1211369" cy="261223"/>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009" y="4101888"/>
            <a:ext cx="1211369" cy="2612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183119" y="3713642"/>
            <a:ext cx="1840247" cy="369332"/>
          </a:xfrm>
          <a:prstGeom prst="rect">
            <a:avLst/>
          </a:prstGeom>
          <a:noFill/>
        </p:spPr>
        <p:txBody>
          <a:bodyPr wrap="none" rtlCol="0">
            <a:spAutoFit/>
          </a:bodyPr>
          <a:lstStyle/>
          <a:p>
            <a:r>
              <a:rPr lang="de-DE" dirty="0" smtClean="0"/>
              <a:t>Green = Propeller</a:t>
            </a:r>
            <a:endParaRPr lang="en-US" dirty="0"/>
          </a:p>
        </p:txBody>
      </p:sp>
      <p:sp>
        <p:nvSpPr>
          <p:cNvPr id="78" name="TextBox 77"/>
          <p:cNvSpPr txBox="1"/>
          <p:nvPr/>
        </p:nvSpPr>
        <p:spPr>
          <a:xfrm>
            <a:off x="7410941" y="4152992"/>
            <a:ext cx="1440587" cy="369332"/>
          </a:xfrm>
          <a:prstGeom prst="rect">
            <a:avLst/>
          </a:prstGeom>
          <a:noFill/>
        </p:spPr>
        <p:txBody>
          <a:bodyPr wrap="none" rtlCol="0">
            <a:spAutoFit/>
          </a:bodyPr>
          <a:lstStyle/>
          <a:p>
            <a:r>
              <a:rPr lang="de-DE" dirty="0" smtClean="0"/>
              <a:t>Red = Anchor</a:t>
            </a:r>
            <a:endParaRPr lang="en-US" dirty="0"/>
          </a:p>
        </p:txBody>
      </p:sp>
      <p:sp>
        <p:nvSpPr>
          <p:cNvPr id="76" name="Rectangle 75"/>
          <p:cNvSpPr/>
          <p:nvPr/>
        </p:nvSpPr>
        <p:spPr>
          <a:xfrm>
            <a:off x="5880506" y="2023159"/>
            <a:ext cx="1160669" cy="2100521"/>
          </a:xfrm>
          <a:prstGeom prst="rect">
            <a:avLst/>
          </a:prstGeom>
          <a:solidFill>
            <a:srgbClr val="8EB4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77" name="Rectangle 76"/>
          <p:cNvSpPr/>
          <p:nvPr/>
        </p:nvSpPr>
        <p:spPr>
          <a:xfrm>
            <a:off x="4616204" y="3935979"/>
            <a:ext cx="1146661" cy="401680"/>
          </a:xfrm>
          <a:prstGeom prst="rect">
            <a:avLst/>
          </a:prstGeom>
          <a:solidFill>
            <a:srgbClr val="8EB4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79" name="Rectangle 78"/>
          <p:cNvSpPr/>
          <p:nvPr/>
        </p:nvSpPr>
        <p:spPr>
          <a:xfrm>
            <a:off x="3351174" y="4250066"/>
            <a:ext cx="1146661" cy="380728"/>
          </a:xfrm>
          <a:prstGeom prst="rect">
            <a:avLst/>
          </a:prstGeom>
          <a:solidFill>
            <a:srgbClr val="8EB4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80" name="Rectangle 79"/>
          <p:cNvSpPr/>
          <p:nvPr/>
        </p:nvSpPr>
        <p:spPr>
          <a:xfrm>
            <a:off x="2082308" y="3014211"/>
            <a:ext cx="1154317" cy="407966"/>
          </a:xfrm>
          <a:prstGeom prst="rect">
            <a:avLst/>
          </a:prstGeom>
          <a:solidFill>
            <a:srgbClr val="8EB4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Tree>
    <p:extLst>
      <p:ext uri="{BB962C8B-B14F-4D97-AF65-F5344CB8AC3E}">
        <p14:creationId xmlns:p14="http://schemas.microsoft.com/office/powerpoint/2010/main" val="75582864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2531" y="4123681"/>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986" y="4630794"/>
            <a:ext cx="1211369" cy="34682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400" y="4188903"/>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4116" y="3969838"/>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400" y="3508910"/>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400" y="3196178"/>
            <a:ext cx="1211369" cy="33344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400" y="3089014"/>
            <a:ext cx="1211369" cy="146058"/>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DE" dirty="0" smtClean="0"/>
              <a:t>Analyzing the Datapoints (Quantitave)</a:t>
            </a:r>
            <a:endParaRPr lang="en-US" dirty="0"/>
          </a:p>
        </p:txBody>
      </p:sp>
      <p:pic>
        <p:nvPicPr>
          <p:cNvPr id="10243" name="Picture 3" descr="C:\Users\pferak\Dropbox\presentations\innovationgames_agiletour\line-thick.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268" y="2246950"/>
            <a:ext cx="91342" cy="37872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9" name="Picture 3" descr="C:\Users\pferak\Dropbox\presentations\innovationgames_agiletour\line-thick.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008455" y="3764167"/>
            <a:ext cx="91342" cy="43020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043180" y="5969917"/>
            <a:ext cx="1242969" cy="369332"/>
          </a:xfrm>
          <a:prstGeom prst="rect">
            <a:avLst/>
          </a:prstGeom>
          <a:noFill/>
        </p:spPr>
        <p:txBody>
          <a:bodyPr wrap="none" rtlCol="0">
            <a:spAutoFit/>
          </a:bodyPr>
          <a:lstStyle/>
          <a:p>
            <a:r>
              <a:rPr lang="de-DE" dirty="0" smtClean="0"/>
              <a:t>Technology</a:t>
            </a:r>
          </a:p>
        </p:txBody>
      </p:sp>
      <p:sp>
        <p:nvSpPr>
          <p:cNvPr id="17" name="TextBox 16"/>
          <p:cNvSpPr txBox="1"/>
          <p:nvPr/>
        </p:nvSpPr>
        <p:spPr>
          <a:xfrm>
            <a:off x="3485942" y="5960839"/>
            <a:ext cx="894284" cy="369332"/>
          </a:xfrm>
          <a:prstGeom prst="rect">
            <a:avLst/>
          </a:prstGeom>
          <a:noFill/>
        </p:spPr>
        <p:txBody>
          <a:bodyPr wrap="none" rtlCol="0">
            <a:spAutoFit/>
          </a:bodyPr>
          <a:lstStyle/>
          <a:p>
            <a:r>
              <a:rPr lang="de-DE" dirty="0" smtClean="0"/>
              <a:t>Process</a:t>
            </a:r>
          </a:p>
        </p:txBody>
      </p:sp>
      <p:sp>
        <p:nvSpPr>
          <p:cNvPr id="18" name="TextBox 17"/>
          <p:cNvSpPr txBox="1"/>
          <p:nvPr/>
        </p:nvSpPr>
        <p:spPr>
          <a:xfrm>
            <a:off x="4781794" y="5962838"/>
            <a:ext cx="826060" cy="369332"/>
          </a:xfrm>
          <a:prstGeom prst="rect">
            <a:avLst/>
          </a:prstGeom>
          <a:noFill/>
        </p:spPr>
        <p:txBody>
          <a:bodyPr wrap="none" rtlCol="0">
            <a:spAutoFit/>
          </a:bodyPr>
          <a:lstStyle/>
          <a:p>
            <a:r>
              <a:rPr lang="de-DE" dirty="0" smtClean="0"/>
              <a:t>People</a:t>
            </a:r>
          </a:p>
        </p:txBody>
      </p:sp>
      <p:pic>
        <p:nvPicPr>
          <p:cNvPr id="23"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986" y="5409613"/>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400" y="5415913"/>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2531" y="5437792"/>
            <a:ext cx="1211369" cy="49949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19433" y="2658444"/>
            <a:ext cx="732893" cy="523220"/>
          </a:xfrm>
          <a:prstGeom prst="rect">
            <a:avLst/>
          </a:prstGeom>
          <a:noFill/>
        </p:spPr>
        <p:txBody>
          <a:bodyPr wrap="none" rtlCol="0">
            <a:spAutoFit/>
          </a:bodyPr>
          <a:lstStyle/>
          <a:p>
            <a:r>
              <a:rPr lang="de-DE" sz="2800" dirty="0" smtClean="0"/>
              <a:t>400</a:t>
            </a:r>
            <a:endParaRPr lang="en-US" sz="2800" dirty="0"/>
          </a:p>
        </p:txBody>
      </p:sp>
      <p:sp>
        <p:nvSpPr>
          <p:cNvPr id="27" name="TextBox 26"/>
          <p:cNvSpPr txBox="1"/>
          <p:nvPr/>
        </p:nvSpPr>
        <p:spPr>
          <a:xfrm>
            <a:off x="1119432" y="3988455"/>
            <a:ext cx="732893" cy="523220"/>
          </a:xfrm>
          <a:prstGeom prst="rect">
            <a:avLst/>
          </a:prstGeom>
          <a:noFill/>
        </p:spPr>
        <p:txBody>
          <a:bodyPr wrap="none" rtlCol="0">
            <a:spAutoFit/>
          </a:bodyPr>
          <a:lstStyle/>
          <a:p>
            <a:r>
              <a:rPr lang="de-DE" sz="2800" dirty="0" smtClean="0"/>
              <a:t>200</a:t>
            </a:r>
          </a:p>
        </p:txBody>
      </p:sp>
      <p:sp>
        <p:nvSpPr>
          <p:cNvPr id="28" name="TextBox 27"/>
          <p:cNvSpPr txBox="1"/>
          <p:nvPr/>
        </p:nvSpPr>
        <p:spPr>
          <a:xfrm>
            <a:off x="1119431" y="4813079"/>
            <a:ext cx="732893" cy="523220"/>
          </a:xfrm>
          <a:prstGeom prst="rect">
            <a:avLst/>
          </a:prstGeom>
          <a:noFill/>
        </p:spPr>
        <p:txBody>
          <a:bodyPr wrap="none" rtlCol="0">
            <a:spAutoFit/>
          </a:bodyPr>
          <a:lstStyle/>
          <a:p>
            <a:r>
              <a:rPr lang="de-DE" sz="2800" dirty="0" smtClean="0"/>
              <a:t>100</a:t>
            </a:r>
          </a:p>
        </p:txBody>
      </p:sp>
      <p:pic>
        <p:nvPicPr>
          <p:cNvPr id="32"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399" y="5336299"/>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2531" y="5336299"/>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986" y="4938299"/>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400" y="4869149"/>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4012" y="4621498"/>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2530" y="4864985"/>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9142" y="4597469"/>
            <a:ext cx="1211369" cy="499493"/>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2082008" y="4643717"/>
            <a:ext cx="1159200" cy="1238400"/>
          </a:xfrm>
          <a:prstGeom prst="rect">
            <a:avLst/>
          </a:prstGeom>
          <a:solidFill>
            <a:srgbClr val="823C3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347034" y="3529622"/>
            <a:ext cx="1162800" cy="2362734"/>
          </a:xfrm>
          <a:prstGeom prst="rect">
            <a:avLst/>
          </a:prstGeom>
          <a:solidFill>
            <a:srgbClr val="823C3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621495" y="4140550"/>
            <a:ext cx="1155777" cy="1751806"/>
          </a:xfrm>
          <a:prstGeom prst="rect">
            <a:avLst/>
          </a:prstGeom>
          <a:solidFill>
            <a:srgbClr val="823C3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0782" y="3667729"/>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0782" y="3207131"/>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0782" y="2859697"/>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0782" y="2399099"/>
            <a:ext cx="1211369" cy="49949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0782" y="1997203"/>
            <a:ext cx="1211369" cy="499493"/>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p:cNvSpPr/>
          <p:nvPr/>
        </p:nvSpPr>
        <p:spPr>
          <a:xfrm>
            <a:off x="4614472" y="2023160"/>
            <a:ext cx="1162800" cy="2106000"/>
          </a:xfrm>
          <a:prstGeom prst="rect">
            <a:avLst/>
          </a:prstGeom>
          <a:solidFill>
            <a:srgbClr val="8EB4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pic>
        <p:nvPicPr>
          <p:cNvPr id="65"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986" y="4384148"/>
            <a:ext cx="1211369" cy="26122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3" descr="C:\Users\pferak\Dropbox\presentations\innovationgames_agiletour\region-large.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981" y="4246949"/>
            <a:ext cx="1211369" cy="146058"/>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p:cNvSpPr/>
          <p:nvPr/>
        </p:nvSpPr>
        <p:spPr>
          <a:xfrm>
            <a:off x="2082008" y="4252482"/>
            <a:ext cx="1159200" cy="369015"/>
          </a:xfrm>
          <a:prstGeom prst="rect">
            <a:avLst/>
          </a:prstGeom>
          <a:solidFill>
            <a:srgbClr val="8EB4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81" name="Rectangle 80"/>
          <p:cNvSpPr/>
          <p:nvPr/>
        </p:nvSpPr>
        <p:spPr>
          <a:xfrm>
            <a:off x="3354492" y="3100104"/>
            <a:ext cx="1155342" cy="408805"/>
          </a:xfrm>
          <a:prstGeom prst="rect">
            <a:avLst/>
          </a:prstGeom>
          <a:solidFill>
            <a:srgbClr val="8EB4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89" name="TextBox 88"/>
          <p:cNvSpPr txBox="1"/>
          <p:nvPr/>
        </p:nvSpPr>
        <p:spPr>
          <a:xfrm>
            <a:off x="6685263" y="3732809"/>
            <a:ext cx="1840247" cy="369332"/>
          </a:xfrm>
          <a:prstGeom prst="rect">
            <a:avLst/>
          </a:prstGeom>
          <a:noFill/>
        </p:spPr>
        <p:txBody>
          <a:bodyPr wrap="none" rtlCol="0">
            <a:spAutoFit/>
          </a:bodyPr>
          <a:lstStyle/>
          <a:p>
            <a:r>
              <a:rPr lang="de-DE" dirty="0" smtClean="0"/>
              <a:t>Green = Propeller</a:t>
            </a:r>
            <a:endParaRPr lang="en-US" dirty="0"/>
          </a:p>
        </p:txBody>
      </p:sp>
      <p:sp>
        <p:nvSpPr>
          <p:cNvPr id="90" name="TextBox 89"/>
          <p:cNvSpPr txBox="1"/>
          <p:nvPr/>
        </p:nvSpPr>
        <p:spPr>
          <a:xfrm>
            <a:off x="6885092" y="4172159"/>
            <a:ext cx="1440587" cy="369332"/>
          </a:xfrm>
          <a:prstGeom prst="rect">
            <a:avLst/>
          </a:prstGeom>
          <a:noFill/>
        </p:spPr>
        <p:txBody>
          <a:bodyPr wrap="none" rtlCol="0">
            <a:spAutoFit/>
          </a:bodyPr>
          <a:lstStyle/>
          <a:p>
            <a:r>
              <a:rPr lang="de-DE" dirty="0" smtClean="0"/>
              <a:t>Red = Anchor</a:t>
            </a:r>
            <a:endParaRPr lang="en-US" dirty="0"/>
          </a:p>
        </p:txBody>
      </p:sp>
    </p:spTree>
    <p:extLst>
      <p:ext uri="{BB962C8B-B14F-4D97-AF65-F5344CB8AC3E}">
        <p14:creationId xmlns:p14="http://schemas.microsoft.com/office/powerpoint/2010/main" val="8538193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DE" dirty="0"/>
              <a:t>Analyzing the Datapoints </a:t>
            </a:r>
            <a:r>
              <a:rPr lang="de-DE" dirty="0" smtClean="0"/>
              <a:t>(Qualitative)</a:t>
            </a:r>
            <a:endParaRPr lang="en-US" dirty="0"/>
          </a:p>
        </p:txBody>
      </p:sp>
      <p:pic>
        <p:nvPicPr>
          <p:cNvPr id="10" name="Picture 13" descr="C:\Users\pferak\Dropbox\presentations\innovationgames_agiletour\chat-mess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830" y="4383408"/>
            <a:ext cx="2998470" cy="2238527"/>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326315" y="4688938"/>
            <a:ext cx="2483500" cy="1200329"/>
          </a:xfrm>
          <a:prstGeom prst="rect">
            <a:avLst/>
          </a:prstGeom>
          <a:noFill/>
        </p:spPr>
        <p:txBody>
          <a:bodyPr wrap="none" rtlCol="0">
            <a:spAutoFit/>
          </a:bodyPr>
          <a:lstStyle/>
          <a:p>
            <a:r>
              <a:rPr lang="de-DE" sz="2400" dirty="0" smtClean="0"/>
              <a:t>Teams are unsure</a:t>
            </a:r>
          </a:p>
          <a:p>
            <a:r>
              <a:rPr lang="de-DE" sz="2400" dirty="0" smtClean="0"/>
              <a:t>about some newly</a:t>
            </a:r>
          </a:p>
          <a:p>
            <a:r>
              <a:rPr lang="de-DE" sz="2400" dirty="0" smtClean="0"/>
              <a:t>introduced roles</a:t>
            </a:r>
            <a:endParaRPr lang="en-US" sz="2400" dirty="0"/>
          </a:p>
        </p:txBody>
      </p:sp>
      <p:pic>
        <p:nvPicPr>
          <p:cNvPr id="12" name="Picture 13" descr="C:\Users\pferak\Dropbox\presentations\innovationgames_agiletour\chat-mess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4030" y="4382735"/>
            <a:ext cx="2999371" cy="22392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042598" y="4627384"/>
            <a:ext cx="2190471" cy="1323439"/>
          </a:xfrm>
          <a:prstGeom prst="rect">
            <a:avLst/>
          </a:prstGeom>
          <a:noFill/>
        </p:spPr>
        <p:txBody>
          <a:bodyPr wrap="none" rtlCol="0">
            <a:spAutoFit/>
          </a:bodyPr>
          <a:lstStyle/>
          <a:p>
            <a:r>
              <a:rPr lang="de-DE" sz="2000" dirty="0" smtClean="0"/>
              <a:t>Insufficient test</a:t>
            </a:r>
          </a:p>
          <a:p>
            <a:r>
              <a:rPr lang="de-DE" sz="2000" dirty="0" smtClean="0"/>
              <a:t>Automation and</a:t>
            </a:r>
          </a:p>
          <a:p>
            <a:r>
              <a:rPr lang="de-DE" sz="2000" dirty="0" smtClean="0"/>
              <a:t>Test environments</a:t>
            </a:r>
          </a:p>
          <a:p>
            <a:r>
              <a:rPr lang="de-DE" sz="2000" dirty="0" smtClean="0"/>
              <a:t>Not production-like</a:t>
            </a:r>
            <a:endParaRPr lang="en-US" sz="2000" dirty="0"/>
          </a:p>
        </p:txBody>
      </p:sp>
      <p:pic>
        <p:nvPicPr>
          <p:cNvPr id="14" name="Picture 13" descr="C:\Users\pferak\Dropbox\presentations\innovationgames_agiletour\chat-mess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829" y="1892196"/>
            <a:ext cx="2998470" cy="2238527"/>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508254" y="2275344"/>
            <a:ext cx="2119619" cy="954107"/>
          </a:xfrm>
          <a:prstGeom prst="rect">
            <a:avLst/>
          </a:prstGeom>
          <a:noFill/>
        </p:spPr>
        <p:txBody>
          <a:bodyPr wrap="none" rtlCol="0">
            <a:spAutoFit/>
          </a:bodyPr>
          <a:lstStyle/>
          <a:p>
            <a:r>
              <a:rPr lang="de-DE" sz="2800" dirty="0" smtClean="0"/>
              <a:t>Trust within </a:t>
            </a:r>
          </a:p>
          <a:p>
            <a:r>
              <a:rPr lang="de-DE" sz="2800" dirty="0" smtClean="0"/>
              <a:t>Teams is high</a:t>
            </a:r>
            <a:endParaRPr lang="en-US" sz="2800" dirty="0"/>
          </a:p>
        </p:txBody>
      </p:sp>
      <p:pic>
        <p:nvPicPr>
          <p:cNvPr id="16" name="Picture 13" descr="C:\Users\pferak\Dropbox\presentations\innovationgames_agiletour\chat-mess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4029" y="1891523"/>
            <a:ext cx="2999371" cy="2239200"/>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782526" y="2059899"/>
            <a:ext cx="2710614" cy="1384995"/>
          </a:xfrm>
          <a:prstGeom prst="rect">
            <a:avLst/>
          </a:prstGeom>
          <a:noFill/>
        </p:spPr>
        <p:txBody>
          <a:bodyPr wrap="none" rtlCol="0">
            <a:spAutoFit/>
          </a:bodyPr>
          <a:lstStyle/>
          <a:p>
            <a:r>
              <a:rPr lang="de-DE" sz="2800" dirty="0" smtClean="0"/>
              <a:t>Product Owners</a:t>
            </a:r>
          </a:p>
          <a:p>
            <a:r>
              <a:rPr lang="de-DE" sz="2800" dirty="0" smtClean="0"/>
              <a:t>improved focus</a:t>
            </a:r>
          </a:p>
          <a:p>
            <a:r>
              <a:rPr lang="de-DE" sz="2800" dirty="0" smtClean="0"/>
              <a:t>on technical debt</a:t>
            </a:r>
            <a:endParaRPr lang="en-US" sz="2800" dirty="0"/>
          </a:p>
        </p:txBody>
      </p:sp>
      <p:sp>
        <p:nvSpPr>
          <p:cNvPr id="18" name="TextBox 17"/>
          <p:cNvSpPr txBox="1"/>
          <p:nvPr/>
        </p:nvSpPr>
        <p:spPr>
          <a:xfrm>
            <a:off x="182879" y="2490787"/>
            <a:ext cx="1496435" cy="523220"/>
          </a:xfrm>
          <a:prstGeom prst="rect">
            <a:avLst/>
          </a:prstGeom>
          <a:noFill/>
        </p:spPr>
        <p:txBody>
          <a:bodyPr wrap="none" rtlCol="0">
            <a:spAutoFit/>
          </a:bodyPr>
          <a:lstStyle/>
          <a:p>
            <a:r>
              <a:rPr lang="de-DE" sz="2800" b="1" dirty="0" smtClean="0"/>
              <a:t>Positives</a:t>
            </a:r>
            <a:endParaRPr lang="en-US" sz="2800" b="1" dirty="0"/>
          </a:p>
        </p:txBody>
      </p:sp>
      <p:sp>
        <p:nvSpPr>
          <p:cNvPr id="19" name="TextBox 18"/>
          <p:cNvSpPr txBox="1"/>
          <p:nvPr/>
        </p:nvSpPr>
        <p:spPr>
          <a:xfrm>
            <a:off x="182880" y="5027493"/>
            <a:ext cx="1645002" cy="523220"/>
          </a:xfrm>
          <a:prstGeom prst="rect">
            <a:avLst/>
          </a:prstGeom>
          <a:noFill/>
        </p:spPr>
        <p:txBody>
          <a:bodyPr wrap="none" rtlCol="0">
            <a:spAutoFit/>
          </a:bodyPr>
          <a:lstStyle/>
          <a:p>
            <a:r>
              <a:rPr lang="de-DE" sz="2800" b="1" dirty="0" smtClean="0"/>
              <a:t>Negatives</a:t>
            </a:r>
            <a:endParaRPr lang="en-US" sz="2800" b="1" dirty="0"/>
          </a:p>
        </p:txBody>
      </p:sp>
    </p:spTree>
    <p:extLst>
      <p:ext uri="{BB962C8B-B14F-4D97-AF65-F5344CB8AC3E}">
        <p14:creationId xmlns:p14="http://schemas.microsoft.com/office/powerpoint/2010/main" val="10119982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DE" dirty="0" smtClean="0"/>
              <a:t>Identify follow </a:t>
            </a:r>
            <a:r>
              <a:rPr lang="de-DE" smtClean="0"/>
              <a:t>up Initiatives</a:t>
            </a:r>
            <a:endParaRPr lang="en-US" dirty="0"/>
          </a:p>
        </p:txBody>
      </p:sp>
      <p:sp>
        <p:nvSpPr>
          <p:cNvPr id="5" name="TextBox 4"/>
          <p:cNvSpPr txBox="1"/>
          <p:nvPr/>
        </p:nvSpPr>
        <p:spPr>
          <a:xfrm>
            <a:off x="760616" y="1799232"/>
            <a:ext cx="8041112" cy="4524315"/>
          </a:xfrm>
          <a:prstGeom prst="rect">
            <a:avLst/>
          </a:prstGeom>
          <a:noFill/>
        </p:spPr>
        <p:txBody>
          <a:bodyPr wrap="none" rtlCol="0">
            <a:spAutoFit/>
          </a:bodyPr>
          <a:lstStyle/>
          <a:p>
            <a:pPr fontAlgn="base"/>
            <a:r>
              <a:rPr lang="en-US" sz="2400" dirty="0" smtClean="0"/>
              <a:t>Technical on Enterprise level</a:t>
            </a:r>
          </a:p>
          <a:p>
            <a:pPr marL="285750" indent="-285750" fontAlgn="base">
              <a:buFont typeface="Arial" panose="020B0604020202020204" pitchFamily="34" charset="0"/>
              <a:buChar char="•"/>
            </a:pPr>
            <a:r>
              <a:rPr lang="en-US" sz="2400" b="1" dirty="0" smtClean="0"/>
              <a:t>Bug </a:t>
            </a:r>
            <a:r>
              <a:rPr lang="en-US" sz="2400" b="1" dirty="0"/>
              <a:t>Burn </a:t>
            </a:r>
            <a:r>
              <a:rPr lang="en-US" sz="2400" dirty="0" smtClean="0"/>
              <a:t>initiative</a:t>
            </a:r>
          </a:p>
          <a:p>
            <a:pPr marL="285750" indent="-285750" fontAlgn="base">
              <a:buFont typeface="Arial" panose="020B0604020202020204" pitchFamily="34" charset="0"/>
              <a:buChar char="•"/>
            </a:pPr>
            <a:r>
              <a:rPr lang="en-US" sz="2400" dirty="0" smtClean="0"/>
              <a:t>“Big picture” </a:t>
            </a:r>
            <a:r>
              <a:rPr lang="en-US" sz="2400" b="1" dirty="0" smtClean="0"/>
              <a:t>architecture </a:t>
            </a:r>
            <a:r>
              <a:rPr lang="en-US" sz="2400" b="1" dirty="0"/>
              <a:t>Review </a:t>
            </a:r>
            <a:r>
              <a:rPr lang="en-US" sz="2400" b="1" dirty="0" smtClean="0"/>
              <a:t>with consultants</a:t>
            </a:r>
            <a:endParaRPr lang="en-US" sz="2400" dirty="0" smtClean="0"/>
          </a:p>
          <a:p>
            <a:pPr fontAlgn="base"/>
            <a:endParaRPr lang="de-DE" sz="2400" dirty="0"/>
          </a:p>
          <a:p>
            <a:pPr fontAlgn="base"/>
            <a:r>
              <a:rPr lang="de-DE" sz="2400" dirty="0" smtClean="0"/>
              <a:t>Technical on Team level</a:t>
            </a:r>
          </a:p>
          <a:p>
            <a:pPr marL="285750" indent="-285750" fontAlgn="base">
              <a:buFont typeface="Arial" panose="020B0604020202020204" pitchFamily="34" charset="0"/>
              <a:buChar char="•"/>
            </a:pPr>
            <a:r>
              <a:rPr lang="de-DE" sz="2400" dirty="0" smtClean="0"/>
              <a:t>Initiate a program of </a:t>
            </a:r>
            <a:r>
              <a:rPr lang="de-DE" sz="2400" b="1" dirty="0" smtClean="0"/>
              <a:t>improving skills</a:t>
            </a:r>
            <a:endParaRPr lang="de-DE" sz="2400" dirty="0" smtClean="0"/>
          </a:p>
          <a:p>
            <a:pPr marL="285750" indent="-285750" fontAlgn="base">
              <a:buFont typeface="Arial" panose="020B0604020202020204" pitchFamily="34" charset="0"/>
              <a:buChar char="•"/>
            </a:pPr>
            <a:r>
              <a:rPr lang="de-DE" sz="2400" dirty="0" smtClean="0"/>
              <a:t>Maintain pairing</a:t>
            </a:r>
          </a:p>
          <a:p>
            <a:pPr marL="285750" indent="-285750" fontAlgn="base">
              <a:buFont typeface="Arial" panose="020B0604020202020204" pitchFamily="34" charset="0"/>
              <a:buChar char="•"/>
            </a:pPr>
            <a:endParaRPr lang="de-DE" sz="2400" dirty="0"/>
          </a:p>
          <a:p>
            <a:pPr fontAlgn="base"/>
            <a:r>
              <a:rPr lang="de-DE" sz="2400" dirty="0" smtClean="0"/>
              <a:t>Process on Enterprise level</a:t>
            </a:r>
          </a:p>
          <a:p>
            <a:pPr marL="285750" indent="-285750" fontAlgn="base">
              <a:buFont typeface="Arial" panose="020B0604020202020204" pitchFamily="34" charset="0"/>
              <a:buChar char="•"/>
            </a:pPr>
            <a:r>
              <a:rPr lang="de-DE" sz="2400" dirty="0" smtClean="0"/>
              <a:t>Maintain </a:t>
            </a:r>
            <a:r>
              <a:rPr lang="de-DE" sz="2400" b="1" dirty="0" smtClean="0"/>
              <a:t>focus on DevOps</a:t>
            </a:r>
          </a:p>
          <a:p>
            <a:pPr marL="285750" indent="-285750" fontAlgn="base">
              <a:buFont typeface="Arial" panose="020B0604020202020204" pitchFamily="34" charset="0"/>
              <a:buChar char="•"/>
            </a:pPr>
            <a:r>
              <a:rPr lang="de-DE" sz="2400" dirty="0" smtClean="0"/>
              <a:t>Consider a maintenance team to handle existing bug backlog</a:t>
            </a:r>
            <a:endParaRPr lang="en-US" sz="2400" dirty="0" smtClean="0"/>
          </a:p>
          <a:p>
            <a:endParaRPr lang="en-US" sz="2400" dirty="0"/>
          </a:p>
        </p:txBody>
      </p:sp>
    </p:spTree>
    <p:extLst>
      <p:ext uri="{BB962C8B-B14F-4D97-AF65-F5344CB8AC3E}">
        <p14:creationId xmlns:p14="http://schemas.microsoft.com/office/powerpoint/2010/main" val="37058905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pferak\Dropbox\presentations\innovationgames_agiletour\graph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315" y="2062068"/>
            <a:ext cx="5931371" cy="364826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4"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AT" dirty="0" smtClean="0"/>
              <a:t>Addition of manpower</a:t>
            </a:r>
            <a:endParaRPr lang="de-AT" dirty="0"/>
          </a:p>
        </p:txBody>
      </p:sp>
      <p:sp>
        <p:nvSpPr>
          <p:cNvPr id="3" name="TextBox 2"/>
          <p:cNvSpPr txBox="1"/>
          <p:nvPr/>
        </p:nvSpPr>
        <p:spPr>
          <a:xfrm>
            <a:off x="1279943" y="5710332"/>
            <a:ext cx="652743" cy="369332"/>
          </a:xfrm>
          <a:prstGeom prst="rect">
            <a:avLst/>
          </a:prstGeom>
          <a:noFill/>
        </p:spPr>
        <p:txBody>
          <a:bodyPr wrap="none" rtlCol="0">
            <a:spAutoFit/>
          </a:bodyPr>
          <a:lstStyle/>
          <a:p>
            <a:r>
              <a:rPr lang="de-DE" dirty="0" smtClean="0"/>
              <a:t>1997</a:t>
            </a:r>
            <a:endParaRPr lang="en-US" dirty="0"/>
          </a:p>
        </p:txBody>
      </p:sp>
      <p:sp>
        <p:nvSpPr>
          <p:cNvPr id="6" name="TextBox 5"/>
          <p:cNvSpPr txBox="1"/>
          <p:nvPr/>
        </p:nvSpPr>
        <p:spPr>
          <a:xfrm>
            <a:off x="3369664" y="5710332"/>
            <a:ext cx="652743" cy="369332"/>
          </a:xfrm>
          <a:prstGeom prst="rect">
            <a:avLst/>
          </a:prstGeom>
          <a:noFill/>
        </p:spPr>
        <p:txBody>
          <a:bodyPr wrap="none" rtlCol="0">
            <a:spAutoFit/>
          </a:bodyPr>
          <a:lstStyle/>
          <a:p>
            <a:r>
              <a:rPr lang="de-DE" dirty="0" smtClean="0"/>
              <a:t>2006</a:t>
            </a:r>
            <a:endParaRPr lang="en-US" dirty="0"/>
          </a:p>
        </p:txBody>
      </p:sp>
      <p:sp>
        <p:nvSpPr>
          <p:cNvPr id="7" name="TextBox 6"/>
          <p:cNvSpPr txBox="1"/>
          <p:nvPr/>
        </p:nvSpPr>
        <p:spPr>
          <a:xfrm>
            <a:off x="4441822" y="5710332"/>
            <a:ext cx="652743" cy="369332"/>
          </a:xfrm>
          <a:prstGeom prst="rect">
            <a:avLst/>
          </a:prstGeom>
          <a:noFill/>
        </p:spPr>
        <p:txBody>
          <a:bodyPr wrap="none" rtlCol="0">
            <a:spAutoFit/>
          </a:bodyPr>
          <a:lstStyle/>
          <a:p>
            <a:r>
              <a:rPr lang="de-DE" dirty="0" smtClean="0"/>
              <a:t>2011</a:t>
            </a:r>
            <a:endParaRPr lang="en-US" dirty="0"/>
          </a:p>
        </p:txBody>
      </p:sp>
      <p:sp>
        <p:nvSpPr>
          <p:cNvPr id="8" name="TextBox 7"/>
          <p:cNvSpPr txBox="1"/>
          <p:nvPr/>
        </p:nvSpPr>
        <p:spPr>
          <a:xfrm>
            <a:off x="5687018" y="5710332"/>
            <a:ext cx="652743" cy="369332"/>
          </a:xfrm>
          <a:prstGeom prst="rect">
            <a:avLst/>
          </a:prstGeom>
          <a:noFill/>
        </p:spPr>
        <p:txBody>
          <a:bodyPr wrap="none" rtlCol="0">
            <a:spAutoFit/>
          </a:bodyPr>
          <a:lstStyle/>
          <a:p>
            <a:r>
              <a:rPr lang="de-DE" dirty="0" smtClean="0"/>
              <a:t>2013</a:t>
            </a:r>
            <a:endParaRPr lang="en-US" dirty="0"/>
          </a:p>
        </p:txBody>
      </p:sp>
      <p:sp>
        <p:nvSpPr>
          <p:cNvPr id="5" name="TextBox 4"/>
          <p:cNvSpPr txBox="1"/>
          <p:nvPr/>
        </p:nvSpPr>
        <p:spPr>
          <a:xfrm>
            <a:off x="1717704" y="4737712"/>
            <a:ext cx="41870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ctr">
              <a:defRPr>
                <a:solidFill>
                  <a:srgbClr val="FFC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de-DE" b="1" dirty="0">
                <a:solidFill>
                  <a:srgbClr val="FFCD00"/>
                </a:solidFill>
              </a:rPr>
              <a:t>12</a:t>
            </a:r>
            <a:endParaRPr lang="en-US" b="1" dirty="0">
              <a:solidFill>
                <a:srgbClr val="FFCD00"/>
              </a:solidFill>
            </a:endParaRPr>
          </a:p>
        </p:txBody>
      </p:sp>
      <p:sp>
        <p:nvSpPr>
          <p:cNvPr id="11" name="TextBox 10"/>
          <p:cNvSpPr txBox="1"/>
          <p:nvPr/>
        </p:nvSpPr>
        <p:spPr>
          <a:xfrm>
            <a:off x="2263130" y="4698818"/>
            <a:ext cx="41870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ctr">
              <a:defRPr>
                <a:solidFill>
                  <a:srgbClr val="AE7C2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de-DE" b="1" dirty="0">
                <a:solidFill>
                  <a:srgbClr val="FFCD00"/>
                </a:solidFill>
              </a:rPr>
              <a:t>50</a:t>
            </a:r>
            <a:endParaRPr lang="en-US" b="1" dirty="0">
              <a:solidFill>
                <a:srgbClr val="FFCD00"/>
              </a:solidFill>
            </a:endParaRPr>
          </a:p>
        </p:txBody>
      </p:sp>
      <p:sp>
        <p:nvSpPr>
          <p:cNvPr id="12" name="TextBox 11"/>
          <p:cNvSpPr txBox="1"/>
          <p:nvPr/>
        </p:nvSpPr>
        <p:spPr>
          <a:xfrm>
            <a:off x="2285253" y="5710332"/>
            <a:ext cx="652743" cy="369332"/>
          </a:xfrm>
          <a:prstGeom prst="rect">
            <a:avLst/>
          </a:prstGeom>
          <a:noFill/>
        </p:spPr>
        <p:txBody>
          <a:bodyPr wrap="none" rtlCol="0">
            <a:spAutoFit/>
          </a:bodyPr>
          <a:lstStyle/>
          <a:p>
            <a:r>
              <a:rPr lang="de-DE" dirty="0"/>
              <a:t>2000</a:t>
            </a:r>
            <a:endParaRPr lang="en-US" dirty="0"/>
          </a:p>
        </p:txBody>
      </p:sp>
      <p:sp>
        <p:nvSpPr>
          <p:cNvPr id="13" name="TextBox 12"/>
          <p:cNvSpPr txBox="1"/>
          <p:nvPr/>
        </p:nvSpPr>
        <p:spPr>
          <a:xfrm>
            <a:off x="3157575" y="3915454"/>
            <a:ext cx="53572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ctr">
              <a:defRPr>
                <a:solidFill>
                  <a:srgbClr val="AE7C2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de-DE" b="1" dirty="0">
                <a:solidFill>
                  <a:srgbClr val="FFCD00"/>
                </a:solidFill>
              </a:rPr>
              <a:t>300</a:t>
            </a:r>
            <a:endParaRPr lang="en-US" b="1" dirty="0">
              <a:solidFill>
                <a:srgbClr val="FFCD00"/>
              </a:solidFill>
            </a:endParaRPr>
          </a:p>
        </p:txBody>
      </p:sp>
      <p:sp>
        <p:nvSpPr>
          <p:cNvPr id="14" name="TextBox 13"/>
          <p:cNvSpPr txBox="1"/>
          <p:nvPr/>
        </p:nvSpPr>
        <p:spPr>
          <a:xfrm>
            <a:off x="4747668" y="3157945"/>
            <a:ext cx="65274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ctr">
              <a:defRPr>
                <a:solidFill>
                  <a:srgbClr val="AE7C2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de-DE" b="1" dirty="0">
                <a:solidFill>
                  <a:srgbClr val="FFCD00"/>
                </a:solidFill>
              </a:rPr>
              <a:t>1600</a:t>
            </a:r>
            <a:endParaRPr lang="en-US" b="1" dirty="0">
              <a:solidFill>
                <a:srgbClr val="FFCD00"/>
              </a:solidFill>
            </a:endParaRPr>
          </a:p>
        </p:txBody>
      </p:sp>
      <p:sp>
        <p:nvSpPr>
          <p:cNvPr id="15" name="TextBox 14"/>
          <p:cNvSpPr txBox="1"/>
          <p:nvPr/>
        </p:nvSpPr>
        <p:spPr>
          <a:xfrm>
            <a:off x="5687017" y="2712140"/>
            <a:ext cx="65274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ctr">
              <a:defRPr>
                <a:solidFill>
                  <a:srgbClr val="AE7C2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de-DE" b="1" dirty="0">
                <a:solidFill>
                  <a:srgbClr val="FFCD00"/>
                </a:solidFill>
              </a:rPr>
              <a:t>2500</a:t>
            </a:r>
            <a:endParaRPr lang="en-US" b="1" dirty="0">
              <a:solidFill>
                <a:srgbClr val="FFCD00"/>
              </a:solidFill>
            </a:endParaRPr>
          </a:p>
        </p:txBody>
      </p:sp>
      <p:sp>
        <p:nvSpPr>
          <p:cNvPr id="10" name="TextBox 9"/>
          <p:cNvSpPr txBox="1"/>
          <p:nvPr/>
        </p:nvSpPr>
        <p:spPr>
          <a:xfrm>
            <a:off x="1904504" y="4086752"/>
            <a:ext cx="875945" cy="369332"/>
          </a:xfrm>
          <a:prstGeom prst="rect">
            <a:avLst/>
          </a:prstGeom>
          <a:noFill/>
        </p:spPr>
        <p:txBody>
          <a:bodyPr wrap="none" rtlCol="0">
            <a:spAutoFit/>
          </a:bodyPr>
          <a:lstStyle/>
          <a:p>
            <a:r>
              <a:rPr lang="de-DE" dirty="0" smtClean="0"/>
              <a:t>Startup</a:t>
            </a:r>
            <a:endParaRPr lang="en-US" dirty="0"/>
          </a:p>
        </p:txBody>
      </p:sp>
      <p:sp>
        <p:nvSpPr>
          <p:cNvPr id="18" name="TextBox 17"/>
          <p:cNvSpPr txBox="1"/>
          <p:nvPr/>
        </p:nvSpPr>
        <p:spPr>
          <a:xfrm>
            <a:off x="3402135" y="2788613"/>
            <a:ext cx="1396216" cy="369332"/>
          </a:xfrm>
          <a:prstGeom prst="rect">
            <a:avLst/>
          </a:prstGeom>
          <a:noFill/>
        </p:spPr>
        <p:txBody>
          <a:bodyPr wrap="none" rtlCol="0">
            <a:spAutoFit/>
          </a:bodyPr>
          <a:lstStyle/>
          <a:p>
            <a:pPr algn="ctr"/>
            <a:r>
              <a:rPr lang="de-DE" dirty="0" smtClean="0"/>
              <a:t>Loyalty Store</a:t>
            </a:r>
            <a:endParaRPr lang="en-US" dirty="0"/>
          </a:p>
        </p:txBody>
      </p:sp>
      <p:sp>
        <p:nvSpPr>
          <p:cNvPr id="19" name="TextBox 18"/>
          <p:cNvSpPr txBox="1"/>
          <p:nvPr/>
        </p:nvSpPr>
        <p:spPr>
          <a:xfrm>
            <a:off x="2400187" y="2342808"/>
            <a:ext cx="1095043" cy="369332"/>
          </a:xfrm>
          <a:prstGeom prst="rect">
            <a:avLst/>
          </a:prstGeom>
          <a:noFill/>
        </p:spPr>
        <p:txBody>
          <a:bodyPr wrap="none" rtlCol="0">
            <a:spAutoFit/>
          </a:bodyPr>
          <a:lstStyle/>
          <a:p>
            <a:pPr algn="ctr"/>
            <a:r>
              <a:rPr lang="de-DE" dirty="0" smtClean="0"/>
              <a:t>Payments</a:t>
            </a:r>
            <a:endParaRPr lang="en-US" dirty="0"/>
          </a:p>
        </p:txBody>
      </p:sp>
      <p:sp>
        <p:nvSpPr>
          <p:cNvPr id="17" name="TextBox 16"/>
          <p:cNvSpPr txBox="1"/>
          <p:nvPr/>
        </p:nvSpPr>
        <p:spPr>
          <a:xfrm>
            <a:off x="3728998" y="2185362"/>
            <a:ext cx="712824" cy="369332"/>
          </a:xfrm>
          <a:prstGeom prst="rect">
            <a:avLst/>
          </a:prstGeom>
          <a:noFill/>
        </p:spPr>
        <p:txBody>
          <a:bodyPr wrap="none" rtlCol="0">
            <a:spAutoFit/>
          </a:bodyPr>
          <a:lstStyle/>
          <a:p>
            <a:r>
              <a:rPr lang="de-DE" dirty="0" smtClean="0"/>
              <a:t>Poker</a:t>
            </a:r>
            <a:endParaRPr lang="en-US" dirty="0"/>
          </a:p>
        </p:txBody>
      </p:sp>
      <p:sp>
        <p:nvSpPr>
          <p:cNvPr id="20" name="TextBox 19"/>
          <p:cNvSpPr txBox="1"/>
          <p:nvPr/>
        </p:nvSpPr>
        <p:spPr>
          <a:xfrm>
            <a:off x="3197754" y="1690689"/>
            <a:ext cx="2188100" cy="369332"/>
          </a:xfrm>
          <a:prstGeom prst="rect">
            <a:avLst/>
          </a:prstGeom>
          <a:noFill/>
        </p:spPr>
        <p:txBody>
          <a:bodyPr wrap="none" rtlCol="0">
            <a:spAutoFit/>
          </a:bodyPr>
          <a:lstStyle/>
          <a:p>
            <a:r>
              <a:rPr lang="de-DE" dirty="0" smtClean="0"/>
              <a:t>Additional Languages</a:t>
            </a:r>
            <a:endParaRPr lang="en-US" dirty="0"/>
          </a:p>
        </p:txBody>
      </p:sp>
      <p:pic>
        <p:nvPicPr>
          <p:cNvPr id="23" name="Picture 3" descr="H:\bwin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137" y="4401831"/>
            <a:ext cx="917969" cy="36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695698" y="5710332"/>
            <a:ext cx="652743" cy="369332"/>
          </a:xfrm>
          <a:prstGeom prst="rect">
            <a:avLst/>
          </a:prstGeom>
          <a:noFill/>
        </p:spPr>
        <p:txBody>
          <a:bodyPr wrap="none" rtlCol="0">
            <a:spAutoFit/>
          </a:bodyPr>
          <a:lstStyle/>
          <a:p>
            <a:r>
              <a:rPr lang="de-DE" dirty="0" smtClean="0"/>
              <a:t>2016</a:t>
            </a:r>
            <a:endParaRPr lang="en-US" dirty="0"/>
          </a:p>
        </p:txBody>
      </p:sp>
      <p:sp>
        <p:nvSpPr>
          <p:cNvPr id="2" name="TextBox 1"/>
          <p:cNvSpPr txBox="1"/>
          <p:nvPr/>
        </p:nvSpPr>
        <p:spPr>
          <a:xfrm>
            <a:off x="5191760" y="2342808"/>
            <a:ext cx="1503938" cy="369332"/>
          </a:xfrm>
          <a:prstGeom prst="rect">
            <a:avLst/>
          </a:prstGeom>
          <a:noFill/>
        </p:spPr>
        <p:txBody>
          <a:bodyPr wrap="none" rtlCol="0">
            <a:spAutoFit/>
          </a:bodyPr>
          <a:lstStyle/>
          <a:p>
            <a:r>
              <a:rPr lang="de-DE" dirty="0" smtClean="0"/>
              <a:t>Casino Games</a:t>
            </a:r>
            <a:endParaRPr lang="en-US" dirty="0"/>
          </a:p>
        </p:txBody>
      </p:sp>
      <p:sp>
        <p:nvSpPr>
          <p:cNvPr id="25" name="TextBox 24"/>
          <p:cNvSpPr txBox="1"/>
          <p:nvPr/>
        </p:nvSpPr>
        <p:spPr>
          <a:xfrm>
            <a:off x="2883173" y="3352771"/>
            <a:ext cx="1620252" cy="369332"/>
          </a:xfrm>
          <a:prstGeom prst="rect">
            <a:avLst/>
          </a:prstGeom>
          <a:noFill/>
        </p:spPr>
        <p:txBody>
          <a:bodyPr wrap="none" rtlCol="0">
            <a:spAutoFit/>
          </a:bodyPr>
          <a:lstStyle/>
          <a:p>
            <a:r>
              <a:rPr lang="de-DE" dirty="0" smtClean="0"/>
              <a:t>Referral system</a:t>
            </a:r>
            <a:endParaRPr lang="en-US" dirty="0"/>
          </a:p>
        </p:txBody>
      </p:sp>
      <p:sp>
        <p:nvSpPr>
          <p:cNvPr id="26" name="TextBox 25"/>
          <p:cNvSpPr txBox="1"/>
          <p:nvPr/>
        </p:nvSpPr>
        <p:spPr>
          <a:xfrm>
            <a:off x="5943729" y="1816030"/>
            <a:ext cx="1774397" cy="369332"/>
          </a:xfrm>
          <a:prstGeom prst="rect">
            <a:avLst/>
          </a:prstGeom>
          <a:noFill/>
        </p:spPr>
        <p:txBody>
          <a:bodyPr wrap="none" rtlCol="0">
            <a:spAutoFit/>
          </a:bodyPr>
          <a:lstStyle/>
          <a:p>
            <a:r>
              <a:rPr lang="de-DE" dirty="0" smtClean="0"/>
              <a:t>B2B Partnerships</a:t>
            </a:r>
            <a:endParaRPr lang="en-US" dirty="0"/>
          </a:p>
        </p:txBody>
      </p:sp>
      <p:pic>
        <p:nvPicPr>
          <p:cNvPr id="2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0577" y="5183467"/>
            <a:ext cx="970882" cy="23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5854" y="3617703"/>
            <a:ext cx="906384" cy="20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6835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0616" y="1962776"/>
            <a:ext cx="6083332" cy="4154984"/>
          </a:xfrm>
          <a:prstGeom prst="rect">
            <a:avLst/>
          </a:prstGeom>
          <a:noFill/>
        </p:spPr>
        <p:txBody>
          <a:bodyPr wrap="none" rtlCol="0">
            <a:spAutoFit/>
          </a:bodyPr>
          <a:lstStyle/>
          <a:p>
            <a:pPr fontAlgn="base"/>
            <a:r>
              <a:rPr lang="en-US" sz="2400" b="1" dirty="0" smtClean="0"/>
              <a:t>Bug </a:t>
            </a:r>
            <a:r>
              <a:rPr lang="en-US" sz="2400" b="1" dirty="0"/>
              <a:t>Burn I</a:t>
            </a:r>
            <a:r>
              <a:rPr lang="en-US" sz="2400" b="1" dirty="0" smtClean="0"/>
              <a:t>nitiative</a:t>
            </a:r>
          </a:p>
          <a:p>
            <a:pPr marL="285750" indent="-285750" fontAlgn="base">
              <a:buFont typeface="Arial" panose="020B0604020202020204" pitchFamily="34" charset="0"/>
              <a:buChar char="•"/>
            </a:pPr>
            <a:r>
              <a:rPr lang="en-US" sz="2400" dirty="0" smtClean="0"/>
              <a:t>Dedicated </a:t>
            </a:r>
            <a:r>
              <a:rPr lang="en-US" sz="2400" dirty="0"/>
              <a:t>50% of development </a:t>
            </a:r>
            <a:endParaRPr lang="en-US" sz="2400" dirty="0" smtClean="0"/>
          </a:p>
          <a:p>
            <a:pPr fontAlgn="base"/>
            <a:r>
              <a:rPr lang="en-US" sz="2400" b="1" dirty="0"/>
              <a:t>	</a:t>
            </a:r>
            <a:r>
              <a:rPr lang="en-US" sz="2400" dirty="0" smtClean="0"/>
              <a:t>to </a:t>
            </a:r>
            <a:r>
              <a:rPr lang="en-US" sz="2400" b="1" dirty="0" smtClean="0"/>
              <a:t>quality improvements </a:t>
            </a:r>
            <a:r>
              <a:rPr lang="en-US" sz="2400" dirty="0" smtClean="0"/>
              <a:t>for 2-3 Sprints</a:t>
            </a:r>
          </a:p>
          <a:p>
            <a:pPr marL="285750" indent="-285750" fontAlgn="base">
              <a:buFont typeface="Arial" panose="020B0604020202020204" pitchFamily="34" charset="0"/>
              <a:buChar char="•"/>
            </a:pPr>
            <a:r>
              <a:rPr lang="en-US" sz="2400" dirty="0" smtClean="0"/>
              <a:t>94 backlogs</a:t>
            </a:r>
          </a:p>
          <a:p>
            <a:pPr marL="285750" indent="-285750" fontAlgn="base">
              <a:buFont typeface="Arial" panose="020B0604020202020204" pitchFamily="34" charset="0"/>
              <a:buChar char="•"/>
            </a:pPr>
            <a:r>
              <a:rPr lang="en-US" sz="2400" dirty="0" smtClean="0"/>
              <a:t>Defects </a:t>
            </a:r>
            <a:r>
              <a:rPr lang="en-US" sz="2400" dirty="0"/>
              <a:t>(</a:t>
            </a:r>
            <a:r>
              <a:rPr lang="en-US" sz="2400" b="1" dirty="0"/>
              <a:t>159</a:t>
            </a:r>
            <a:r>
              <a:rPr lang="en-US" sz="2400" dirty="0"/>
              <a:t>) + backlog items </a:t>
            </a:r>
            <a:r>
              <a:rPr lang="en-US" sz="2400" dirty="0" smtClean="0"/>
              <a:t>(</a:t>
            </a:r>
            <a:r>
              <a:rPr lang="en-US" sz="2400" b="1" dirty="0" smtClean="0"/>
              <a:t>107</a:t>
            </a:r>
            <a:r>
              <a:rPr lang="en-US" sz="2400" dirty="0" smtClean="0"/>
              <a:t>)</a:t>
            </a:r>
          </a:p>
          <a:p>
            <a:pPr fontAlgn="base"/>
            <a:endParaRPr lang="en-US" sz="2400" dirty="0" smtClean="0"/>
          </a:p>
          <a:p>
            <a:pPr fontAlgn="base"/>
            <a:r>
              <a:rPr lang="en-US" sz="2400" b="1" dirty="0" smtClean="0"/>
              <a:t>Architecture Review</a:t>
            </a:r>
          </a:p>
          <a:p>
            <a:pPr marL="285750" indent="-285750" fontAlgn="base">
              <a:buFont typeface="Arial" panose="020B0604020202020204" pitchFamily="34" charset="0"/>
              <a:buChar char="•"/>
            </a:pPr>
            <a:r>
              <a:rPr lang="de-DE" sz="2400" dirty="0" smtClean="0"/>
              <a:t>Lego Models</a:t>
            </a:r>
            <a:endParaRPr lang="en-US" sz="2400" dirty="0" smtClean="0"/>
          </a:p>
          <a:p>
            <a:pPr marL="285750" indent="-285750" fontAlgn="base">
              <a:buFont typeface="Arial" panose="020B0604020202020204" pitchFamily="34" charset="0"/>
              <a:buChar char="•"/>
            </a:pPr>
            <a:r>
              <a:rPr lang="en-US" sz="2400" dirty="0" smtClean="0"/>
              <a:t>Caching </a:t>
            </a:r>
            <a:r>
              <a:rPr lang="en-US" sz="2400" dirty="0"/>
              <a:t>component not stable </a:t>
            </a:r>
            <a:endParaRPr lang="en-US" sz="2400" dirty="0" smtClean="0"/>
          </a:p>
          <a:p>
            <a:pPr marL="285750" indent="-285750" fontAlgn="base">
              <a:buFont typeface="Arial" panose="020B0604020202020204" pitchFamily="34" charset="0"/>
              <a:buChar char="•"/>
            </a:pPr>
            <a:r>
              <a:rPr lang="en-US" sz="2400" dirty="0" smtClean="0"/>
              <a:t>Prototype </a:t>
            </a:r>
            <a:r>
              <a:rPr lang="en-US" sz="2400" dirty="0"/>
              <a:t>of new Content </a:t>
            </a:r>
            <a:r>
              <a:rPr lang="en-US" sz="2400" dirty="0" smtClean="0"/>
              <a:t>delivery</a:t>
            </a:r>
            <a:endParaRPr lang="en-US" sz="2400" dirty="0"/>
          </a:p>
          <a:p>
            <a:endParaRPr lang="en-US" sz="2400" dirty="0"/>
          </a:p>
        </p:txBody>
      </p:sp>
      <p:sp>
        <p:nvSpPr>
          <p:cNvPr id="5"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DE" dirty="0" smtClean="0"/>
              <a:t>Outcomes</a:t>
            </a:r>
            <a:endParaRPr lang="en-US" dirty="0"/>
          </a:p>
        </p:txBody>
      </p:sp>
    </p:spTree>
    <p:extLst>
      <p:ext uri="{BB962C8B-B14F-4D97-AF65-F5344CB8AC3E}">
        <p14:creationId xmlns:p14="http://schemas.microsoft.com/office/powerpoint/2010/main" val="140011253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0616" y="1391637"/>
            <a:ext cx="6653040" cy="6001643"/>
          </a:xfrm>
          <a:prstGeom prst="rect">
            <a:avLst/>
          </a:prstGeom>
          <a:noFill/>
        </p:spPr>
        <p:txBody>
          <a:bodyPr wrap="none" rtlCol="0">
            <a:spAutoFit/>
          </a:bodyPr>
          <a:lstStyle/>
          <a:p>
            <a:r>
              <a:rPr lang="de-DE" sz="2400" b="1" dirty="0" smtClean="0"/>
              <a:t>Keep the momentum</a:t>
            </a:r>
          </a:p>
          <a:p>
            <a:pPr marL="342900" indent="-342900">
              <a:buFont typeface="Arial" charset="0"/>
              <a:buChar char="•"/>
            </a:pPr>
            <a:r>
              <a:rPr lang="de-DE" sz="2400" dirty="0" smtClean="0"/>
              <a:t>How does perception of the enterprise change?</a:t>
            </a:r>
          </a:p>
          <a:p>
            <a:pPr marL="342900" indent="-342900">
              <a:buFont typeface="Arial" charset="0"/>
              <a:buChar char="•"/>
            </a:pPr>
            <a:r>
              <a:rPr lang="de-DE" sz="2400" dirty="0" smtClean="0"/>
              <a:t>The Retrospective gets people on the same page</a:t>
            </a:r>
          </a:p>
          <a:p>
            <a:pPr marL="342900" indent="-342900">
              <a:buFont typeface="Arial" charset="0"/>
              <a:buChar char="•"/>
            </a:pPr>
            <a:r>
              <a:rPr lang="de-DE" sz="2400" dirty="0" smtClean="0"/>
              <a:t>Outcomes must be linked to the Retrospective</a:t>
            </a:r>
          </a:p>
          <a:p>
            <a:pPr marL="342900" indent="-342900">
              <a:buFont typeface="Arial" charset="0"/>
              <a:buChar char="•"/>
            </a:pPr>
            <a:endParaRPr lang="de-DE" sz="2400" dirty="0" smtClean="0"/>
          </a:p>
          <a:p>
            <a:r>
              <a:rPr lang="de-DE" sz="2400" b="1" dirty="0" smtClean="0"/>
              <a:t>Better internal communication</a:t>
            </a:r>
          </a:p>
          <a:p>
            <a:pPr marL="285750" indent="-285750">
              <a:buFont typeface="Arial" panose="020B0604020202020204" pitchFamily="34" charset="0"/>
              <a:buChar char="•"/>
            </a:pPr>
            <a:r>
              <a:rPr lang="de-DE" sz="2400" dirty="0" smtClean="0"/>
              <a:t>More visibility of outcomes</a:t>
            </a:r>
          </a:p>
          <a:p>
            <a:pPr marL="285750" indent="-285750">
              <a:buFont typeface="Arial" panose="020B0604020202020204" pitchFamily="34" charset="0"/>
              <a:buChar char="•"/>
            </a:pPr>
            <a:r>
              <a:rPr lang="de-DE" sz="2400" dirty="0" smtClean="0"/>
              <a:t>Reporting from other sites</a:t>
            </a:r>
          </a:p>
          <a:p>
            <a:pPr marL="285750" indent="-285750">
              <a:buFont typeface="Arial" panose="020B0604020202020204" pitchFamily="34" charset="0"/>
              <a:buChar char="•"/>
            </a:pPr>
            <a:endParaRPr lang="de-DE" sz="2400" dirty="0"/>
          </a:p>
          <a:p>
            <a:r>
              <a:rPr lang="de-DE" sz="2400" b="1" dirty="0" smtClean="0"/>
              <a:t>Adoption may vary and fade with leavers</a:t>
            </a:r>
          </a:p>
          <a:p>
            <a:pPr marL="285750" indent="-285750">
              <a:buFont typeface="Arial" panose="020B0604020202020204" pitchFamily="34" charset="0"/>
              <a:buChar char="•"/>
            </a:pPr>
            <a:r>
              <a:rPr lang="de-DE" sz="2400" dirty="0" smtClean="0"/>
              <a:t>Visual not easy for some people</a:t>
            </a:r>
          </a:p>
          <a:p>
            <a:pPr marL="285750" indent="-285750">
              <a:buFont typeface="Arial" panose="020B0604020202020204" pitchFamily="34" charset="0"/>
              <a:buChar char="•"/>
            </a:pPr>
            <a:r>
              <a:rPr lang="de-DE" sz="2400" dirty="0" smtClean="0"/>
              <a:t>Need strong facilitators to drive adoption</a:t>
            </a:r>
          </a:p>
          <a:p>
            <a:endParaRPr lang="de-DE" sz="2400" dirty="0"/>
          </a:p>
          <a:p>
            <a:r>
              <a:rPr lang="de-DE" sz="2400" b="1" dirty="0" smtClean="0"/>
              <a:t>Apply visual techniques with care</a:t>
            </a:r>
          </a:p>
          <a:p>
            <a:pPr marL="285750" indent="-285750">
              <a:buFont typeface="Arial" panose="020B0604020202020204" pitchFamily="34" charset="0"/>
              <a:buChar char="•"/>
            </a:pPr>
            <a:endParaRPr lang="de-DE" sz="2400" dirty="0" smtClean="0"/>
          </a:p>
          <a:p>
            <a:pPr marL="285750" indent="-285750">
              <a:buFont typeface="Arial" panose="020B0604020202020204" pitchFamily="34" charset="0"/>
              <a:buChar char="•"/>
            </a:pPr>
            <a:endParaRPr lang="en-US" sz="2400" dirty="0"/>
          </a:p>
        </p:txBody>
      </p:sp>
      <p:sp>
        <p:nvSpPr>
          <p:cNvPr id="4"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DE" dirty="0" smtClean="0"/>
              <a:t>Lessons learned</a:t>
            </a:r>
            <a:endParaRPr lang="en-US" dirty="0"/>
          </a:p>
        </p:txBody>
      </p:sp>
    </p:spTree>
    <p:extLst>
      <p:ext uri="{BB962C8B-B14F-4D97-AF65-F5344CB8AC3E}">
        <p14:creationId xmlns:p14="http://schemas.microsoft.com/office/powerpoint/2010/main" val="624408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0616" y="1757726"/>
            <a:ext cx="6882964" cy="4524315"/>
          </a:xfrm>
          <a:prstGeom prst="rect">
            <a:avLst/>
          </a:prstGeom>
          <a:noFill/>
        </p:spPr>
        <p:txBody>
          <a:bodyPr wrap="square" rtlCol="0">
            <a:spAutoFit/>
          </a:bodyPr>
          <a:lstStyle/>
          <a:p>
            <a:r>
              <a:rPr lang="de-DE" sz="2400" b="1" dirty="0" smtClean="0"/>
              <a:t>Scaling</a:t>
            </a:r>
          </a:p>
          <a:p>
            <a:pPr marL="342900" indent="-342900">
              <a:buFont typeface="Arial" charset="0"/>
              <a:buChar char="•"/>
            </a:pPr>
            <a:r>
              <a:rPr lang="de-DE" sz="2400" dirty="0" smtClean="0"/>
              <a:t>Easy to work with online edition of Innovation Games across entire company</a:t>
            </a:r>
          </a:p>
          <a:p>
            <a:pPr marL="342900" indent="-342900">
              <a:buFont typeface="Arial" charset="0"/>
              <a:buChar char="•"/>
            </a:pPr>
            <a:r>
              <a:rPr lang="de-DE" sz="2400" dirty="0" smtClean="0"/>
              <a:t>Cultural differences do not influence output</a:t>
            </a:r>
          </a:p>
          <a:p>
            <a:pPr marL="285750" indent="-285750">
              <a:buFont typeface="Arial" panose="020B0604020202020204" pitchFamily="34" charset="0"/>
              <a:buChar char="•"/>
            </a:pPr>
            <a:r>
              <a:rPr lang="de-DE" sz="2400" dirty="0" smtClean="0"/>
              <a:t>Game Constraints directly influence the output</a:t>
            </a:r>
          </a:p>
          <a:p>
            <a:endParaRPr lang="de-DE" sz="2400" dirty="0"/>
          </a:p>
          <a:p>
            <a:r>
              <a:rPr lang="de-DE" sz="2400" b="1" dirty="0" smtClean="0"/>
              <a:t>Games in the right context have higher adoption</a:t>
            </a:r>
          </a:p>
          <a:p>
            <a:pPr marL="285750" indent="-285750">
              <a:buFont typeface="Arial" panose="020B0604020202020204" pitchFamily="34" charset="0"/>
              <a:buChar char="•"/>
            </a:pPr>
            <a:r>
              <a:rPr lang="de-DE" sz="2400" b="1" dirty="0" smtClean="0"/>
              <a:t>Buy a Feature </a:t>
            </a:r>
            <a:r>
              <a:rPr lang="de-DE" sz="2400" dirty="0" smtClean="0"/>
              <a:t>popular with POs</a:t>
            </a:r>
          </a:p>
          <a:p>
            <a:pPr marL="285750" indent="-285750">
              <a:buFont typeface="Arial" panose="020B0604020202020204" pitchFamily="34" charset="0"/>
              <a:buChar char="•"/>
            </a:pPr>
            <a:r>
              <a:rPr lang="de-DE" sz="2400" b="1" dirty="0" smtClean="0"/>
              <a:t>Prune the Product Tree </a:t>
            </a:r>
            <a:r>
              <a:rPr lang="de-DE" sz="2400" dirty="0" smtClean="0"/>
              <a:t>used by senior management</a:t>
            </a:r>
          </a:p>
          <a:p>
            <a:pPr marL="285750" indent="-285750">
              <a:buFont typeface="Arial" panose="020B0604020202020204" pitchFamily="34" charset="0"/>
              <a:buChar char="•"/>
            </a:pPr>
            <a:r>
              <a:rPr lang="de-DE" sz="2400" b="1" dirty="0" smtClean="0"/>
              <a:t>Speedboat </a:t>
            </a:r>
            <a:r>
              <a:rPr lang="de-DE" sz="2400" dirty="0" smtClean="0"/>
              <a:t>and other visual techniques used by SMs/Agile Coaches</a:t>
            </a:r>
            <a:endParaRPr lang="en-US" sz="2400" dirty="0"/>
          </a:p>
        </p:txBody>
      </p:sp>
      <p:sp>
        <p:nvSpPr>
          <p:cNvPr id="4"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DE" dirty="0" smtClean="0"/>
              <a:t>What worked for us</a:t>
            </a:r>
            <a:endParaRPr lang="en-US" dirty="0"/>
          </a:p>
        </p:txBody>
      </p:sp>
    </p:spTree>
    <p:extLst>
      <p:ext uri="{BB962C8B-B14F-4D97-AF65-F5344CB8AC3E}">
        <p14:creationId xmlns:p14="http://schemas.microsoft.com/office/powerpoint/2010/main" val="17071632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0616" y="1799232"/>
            <a:ext cx="7622767" cy="4524315"/>
          </a:xfrm>
          <a:prstGeom prst="rect">
            <a:avLst/>
          </a:prstGeom>
          <a:noFill/>
        </p:spPr>
        <p:txBody>
          <a:bodyPr wrap="square" rtlCol="0">
            <a:spAutoFit/>
          </a:bodyPr>
          <a:lstStyle/>
          <a:p>
            <a:r>
              <a:rPr lang="de-DE" sz="2400" dirty="0" smtClean="0"/>
              <a:t>Through the </a:t>
            </a:r>
            <a:r>
              <a:rPr lang="de-DE" sz="2400" b="1" dirty="0" smtClean="0"/>
              <a:t>Enterprise Retrospectives </a:t>
            </a:r>
            <a:r>
              <a:rPr lang="de-DE" sz="2400" dirty="0" smtClean="0"/>
              <a:t>we were able </a:t>
            </a:r>
          </a:p>
          <a:p>
            <a:r>
              <a:rPr lang="de-DE" sz="2400" dirty="0" smtClean="0"/>
              <a:t>to </a:t>
            </a:r>
            <a:r>
              <a:rPr lang="de-DE" sz="2400" b="1" dirty="0" smtClean="0"/>
              <a:t>uncover issues </a:t>
            </a:r>
            <a:r>
              <a:rPr lang="de-DE" sz="2400" dirty="0" smtClean="0"/>
              <a:t>at various scope levels and </a:t>
            </a:r>
          </a:p>
          <a:p>
            <a:r>
              <a:rPr lang="de-DE" sz="2400" dirty="0" smtClean="0"/>
              <a:t>direct the attention of </a:t>
            </a:r>
            <a:r>
              <a:rPr lang="de-DE" sz="2400" b="1" dirty="0" smtClean="0"/>
              <a:t>Management as well as the Teams</a:t>
            </a:r>
          </a:p>
          <a:p>
            <a:r>
              <a:rPr lang="de-DE" sz="2400" dirty="0" smtClean="0"/>
              <a:t>to focus the IT organization on improving the </a:t>
            </a:r>
          </a:p>
          <a:p>
            <a:r>
              <a:rPr lang="de-DE" sz="2400" dirty="0" smtClean="0"/>
              <a:t>quality of our Software products. Issues that were lurking</a:t>
            </a:r>
          </a:p>
          <a:p>
            <a:r>
              <a:rPr lang="de-DE" sz="2400" dirty="0"/>
              <a:t>s</a:t>
            </a:r>
            <a:r>
              <a:rPr lang="de-DE" sz="2400" dirty="0" smtClean="0"/>
              <a:t>ince the time of the merger of bwin and Partygaming.</a:t>
            </a:r>
          </a:p>
          <a:p>
            <a:endParaRPr lang="de-DE" sz="2400" dirty="0"/>
          </a:p>
          <a:p>
            <a:r>
              <a:rPr lang="de-DE" sz="2400" dirty="0" smtClean="0"/>
              <a:t>The Retrospective included </a:t>
            </a:r>
            <a:r>
              <a:rPr lang="de-DE" sz="2400" b="1" dirty="0" smtClean="0"/>
              <a:t>42 teams</a:t>
            </a:r>
            <a:r>
              <a:rPr lang="de-DE" sz="2400" dirty="0" smtClean="0"/>
              <a:t>, a total of </a:t>
            </a:r>
          </a:p>
          <a:p>
            <a:r>
              <a:rPr lang="de-DE" sz="2400" b="1" dirty="0" smtClean="0"/>
              <a:t>285 participants</a:t>
            </a:r>
            <a:r>
              <a:rPr lang="de-DE" sz="2400" dirty="0" smtClean="0"/>
              <a:t>, was run by </a:t>
            </a:r>
            <a:r>
              <a:rPr lang="de-DE" sz="2400" b="1" dirty="0" smtClean="0"/>
              <a:t>20 different facilitators</a:t>
            </a:r>
            <a:r>
              <a:rPr lang="de-DE" sz="2400" dirty="0" smtClean="0"/>
              <a:t>, </a:t>
            </a:r>
          </a:p>
          <a:p>
            <a:r>
              <a:rPr lang="de-DE" sz="2400" dirty="0" smtClean="0"/>
              <a:t>and produced </a:t>
            </a:r>
            <a:r>
              <a:rPr lang="de-DE" sz="2400" b="1" dirty="0" smtClean="0"/>
              <a:t>1000 unique anchors and propellers</a:t>
            </a:r>
            <a:r>
              <a:rPr lang="de-DE" sz="2400" dirty="0" smtClean="0"/>
              <a:t>.</a:t>
            </a:r>
          </a:p>
          <a:p>
            <a:r>
              <a:rPr lang="de-DE" sz="2400" dirty="0" smtClean="0"/>
              <a:t>The exercise had a lead time of roughly </a:t>
            </a:r>
            <a:r>
              <a:rPr lang="de-DE" sz="2400" b="1" dirty="0" smtClean="0"/>
              <a:t>4 weeks</a:t>
            </a:r>
            <a:r>
              <a:rPr lang="de-DE" sz="2400" dirty="0" smtClean="0"/>
              <a:t> till completion.</a:t>
            </a:r>
          </a:p>
        </p:txBody>
      </p:sp>
      <p:sp>
        <p:nvSpPr>
          <p:cNvPr id="4"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DE" dirty="0" smtClean="0"/>
              <a:t>Summary</a:t>
            </a:r>
            <a:endParaRPr lang="en-US" dirty="0"/>
          </a:p>
        </p:txBody>
      </p:sp>
      <p:pic>
        <p:nvPicPr>
          <p:cNvPr id="5" name="Picture 3" descr="H:\bwin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1063" y="365126"/>
            <a:ext cx="2454287" cy="96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45979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p:nvPr>
        </p:nvSpPr>
        <p:spPr>
          <a:xfrm>
            <a:off x="365760" y="2130793"/>
            <a:ext cx="8412480" cy="2596415"/>
          </a:xfrm>
        </p:spPr>
        <p:txBody>
          <a:bodyPr>
            <a:noAutofit/>
          </a:bodyPr>
          <a:lstStyle/>
          <a:p>
            <a:pPr marL="187325" indent="-187325">
              <a:lnSpc>
                <a:spcPct val="120000"/>
              </a:lnSpc>
            </a:pPr>
            <a:r>
              <a:rPr lang="en-US" sz="2800" dirty="0" smtClean="0"/>
              <a:t>Innovation Games gave us an easy way to </a:t>
            </a:r>
            <a:r>
              <a:rPr lang="en-US" sz="2800" b="1" dirty="0" smtClean="0"/>
              <a:t>gather, analyze, and archive</a:t>
            </a:r>
            <a:r>
              <a:rPr lang="en-US" sz="2800" dirty="0" smtClean="0"/>
              <a:t> honest and insightful </a:t>
            </a:r>
            <a:r>
              <a:rPr lang="en-US" sz="2800" b="1" dirty="0" smtClean="0"/>
              <a:t>feedback from teams </a:t>
            </a:r>
            <a:r>
              <a:rPr lang="en-US" sz="2800" dirty="0" smtClean="0"/>
              <a:t>within the same context across </a:t>
            </a:r>
            <a:r>
              <a:rPr lang="en-US" sz="2800" b="1" dirty="0" smtClean="0"/>
              <a:t>different cultures</a:t>
            </a:r>
            <a:r>
              <a:rPr lang="en-US" sz="2800" dirty="0"/>
              <a:t> </a:t>
            </a:r>
            <a:r>
              <a:rPr lang="en-US" sz="2800" dirty="0" smtClean="0"/>
              <a:t>and </a:t>
            </a:r>
            <a:r>
              <a:rPr lang="en-US" sz="2800" b="1" dirty="0" smtClean="0"/>
              <a:t>different sites </a:t>
            </a:r>
            <a:r>
              <a:rPr lang="en-US" sz="2800" dirty="0" smtClean="0"/>
              <a:t>in </a:t>
            </a:r>
            <a:r>
              <a:rPr lang="en-US" sz="2800" dirty="0"/>
              <a:t>a company </a:t>
            </a:r>
            <a:r>
              <a:rPr lang="en-US" sz="2800" dirty="0" smtClean="0"/>
              <a:t>with worldwide operations.</a:t>
            </a:r>
            <a:endParaRPr lang="en-US" sz="2800" dirty="0"/>
          </a:p>
        </p:txBody>
      </p:sp>
      <p:sp>
        <p:nvSpPr>
          <p:cNvPr id="4"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endParaRPr lang="de-AT" dirty="0"/>
          </a:p>
        </p:txBody>
      </p:sp>
    </p:spTree>
    <p:extLst>
      <p:ext uri="{BB962C8B-B14F-4D97-AF65-F5344CB8AC3E}">
        <p14:creationId xmlns:p14="http://schemas.microsoft.com/office/powerpoint/2010/main" val="32643007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p:nvPr>
        </p:nvSpPr>
        <p:spPr>
          <a:xfrm>
            <a:off x="365760" y="2130793"/>
            <a:ext cx="8412480" cy="2596415"/>
          </a:xfrm>
        </p:spPr>
        <p:txBody>
          <a:bodyPr>
            <a:noAutofit/>
          </a:bodyPr>
          <a:lstStyle/>
          <a:p>
            <a:pPr marL="187325" indent="-187325">
              <a:lnSpc>
                <a:spcPct val="120000"/>
              </a:lnSpc>
            </a:pPr>
            <a:r>
              <a:rPr lang="en-US" sz="2800" dirty="0" smtClean="0"/>
              <a:t>Games give us a </a:t>
            </a:r>
            <a:r>
              <a:rPr lang="en-US" sz="2800" b="1" dirty="0" smtClean="0"/>
              <a:t>context </a:t>
            </a:r>
            <a:r>
              <a:rPr lang="en-US" sz="2800" dirty="0" smtClean="0"/>
              <a:t>in which we become </a:t>
            </a:r>
            <a:r>
              <a:rPr lang="en-US" sz="2800" b="1" dirty="0" smtClean="0"/>
              <a:t>more open </a:t>
            </a:r>
            <a:r>
              <a:rPr lang="en-US" sz="2800" dirty="0" smtClean="0"/>
              <a:t>to new things and are willing to </a:t>
            </a:r>
            <a:r>
              <a:rPr lang="en-US" sz="2800" b="1" dirty="0" smtClean="0"/>
              <a:t>go beyond our boundaries</a:t>
            </a:r>
            <a:r>
              <a:rPr lang="en-US" sz="2800" dirty="0" smtClean="0"/>
              <a:t>. This enhances creativity.</a:t>
            </a:r>
            <a:endParaRPr lang="en-US" sz="2800" dirty="0"/>
          </a:p>
        </p:txBody>
      </p:sp>
      <p:sp>
        <p:nvSpPr>
          <p:cNvPr id="4"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endParaRPr lang="de-AT" dirty="0"/>
          </a:p>
        </p:txBody>
      </p:sp>
    </p:spTree>
    <p:extLst>
      <p:ext uri="{BB962C8B-B14F-4D97-AF65-F5344CB8AC3E}">
        <p14:creationId xmlns:p14="http://schemas.microsoft.com/office/powerpoint/2010/main" val="161300159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p:nvPr>
        </p:nvSpPr>
        <p:spPr>
          <a:xfrm>
            <a:off x="365760" y="2130793"/>
            <a:ext cx="8412480" cy="2596415"/>
          </a:xfrm>
        </p:spPr>
        <p:txBody>
          <a:bodyPr>
            <a:noAutofit/>
          </a:bodyPr>
          <a:lstStyle/>
          <a:p>
            <a:pPr marL="187325" indent="-187325">
              <a:lnSpc>
                <a:spcPct val="120000"/>
              </a:lnSpc>
            </a:pPr>
            <a:r>
              <a:rPr lang="en-US" sz="2800" dirty="0" smtClean="0"/>
              <a:t>Innovation Games are </a:t>
            </a:r>
            <a:r>
              <a:rPr lang="en-US" sz="2800" b="1" dirty="0" smtClean="0"/>
              <a:t>most powerful </a:t>
            </a:r>
            <a:r>
              <a:rPr lang="en-US" sz="2800" dirty="0" smtClean="0"/>
              <a:t>when there are </a:t>
            </a:r>
            <a:r>
              <a:rPr lang="en-US" sz="2800" b="1" dirty="0" smtClean="0"/>
              <a:t>lots of unknowns</a:t>
            </a:r>
            <a:r>
              <a:rPr lang="en-US" sz="2800" dirty="0" smtClean="0"/>
              <a:t>.</a:t>
            </a:r>
            <a:endParaRPr lang="en-US" sz="2800" dirty="0"/>
          </a:p>
        </p:txBody>
      </p:sp>
      <p:sp>
        <p:nvSpPr>
          <p:cNvPr id="4"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endParaRPr lang="de-AT" dirty="0"/>
          </a:p>
        </p:txBody>
      </p:sp>
    </p:spTree>
    <p:extLst>
      <p:ext uri="{BB962C8B-B14F-4D97-AF65-F5344CB8AC3E}">
        <p14:creationId xmlns:p14="http://schemas.microsoft.com/office/powerpoint/2010/main" val="350081237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Picture 177"/>
          <p:cNvPicPr/>
          <p:nvPr/>
        </p:nvPicPr>
        <p:blipFill>
          <a:blip r:embed="rId2"/>
          <a:stretch/>
        </p:blipFill>
        <p:spPr>
          <a:xfrm>
            <a:off x="441343" y="1848940"/>
            <a:ext cx="983880" cy="952128"/>
          </a:xfrm>
          <a:prstGeom prst="rect">
            <a:avLst/>
          </a:prstGeom>
          <a:effectLst>
            <a:outerShdw blurRad="50800" dist="38100" dir="5400000" algn="t" rotWithShape="0">
              <a:schemeClr val="bg1">
                <a:lumMod val="50000"/>
                <a:alpha val="40000"/>
              </a:schemeClr>
            </a:outerShdw>
          </a:effectLst>
        </p:spPr>
      </p:pic>
      <p:pic>
        <p:nvPicPr>
          <p:cNvPr id="179" name="Picture 178"/>
          <p:cNvPicPr/>
          <p:nvPr/>
        </p:nvPicPr>
        <p:blipFill>
          <a:blip r:embed="rId3"/>
          <a:stretch/>
        </p:blipFill>
        <p:spPr>
          <a:xfrm>
            <a:off x="541783" y="2818936"/>
            <a:ext cx="783000" cy="968112"/>
          </a:xfrm>
          <a:prstGeom prst="rect">
            <a:avLst/>
          </a:prstGeom>
          <a:effectLst>
            <a:outerShdw blurRad="50800" dist="38100" dir="5400000" algn="t" rotWithShape="0">
              <a:schemeClr val="bg1">
                <a:lumMod val="50000"/>
                <a:alpha val="40000"/>
              </a:schemeClr>
            </a:outerShdw>
          </a:effectLst>
        </p:spPr>
      </p:pic>
      <p:pic>
        <p:nvPicPr>
          <p:cNvPr id="181" name="Picture 180"/>
          <p:cNvPicPr/>
          <p:nvPr/>
        </p:nvPicPr>
        <p:blipFill>
          <a:blip r:embed="rId4"/>
          <a:stretch/>
        </p:blipFill>
        <p:spPr>
          <a:xfrm>
            <a:off x="2960380" y="1861268"/>
            <a:ext cx="342920" cy="1909188"/>
          </a:xfrm>
          <a:prstGeom prst="rect">
            <a:avLst/>
          </a:prstGeom>
          <a:effectLst>
            <a:outerShdw blurRad="50800" dist="38100" dir="5400000" algn="t" rotWithShape="0">
              <a:schemeClr val="bg1">
                <a:lumMod val="50000"/>
                <a:alpha val="40000"/>
              </a:schemeClr>
            </a:outerShdw>
          </a:effectLst>
        </p:spPr>
      </p:pic>
      <p:pic>
        <p:nvPicPr>
          <p:cNvPr id="182" name="Picture 181"/>
          <p:cNvPicPr/>
          <p:nvPr/>
        </p:nvPicPr>
        <p:blipFill>
          <a:blip r:embed="rId5"/>
          <a:stretch/>
        </p:blipFill>
        <p:spPr>
          <a:xfrm>
            <a:off x="3988268" y="2209221"/>
            <a:ext cx="673558" cy="1387922"/>
          </a:xfrm>
          <a:prstGeom prst="rect">
            <a:avLst/>
          </a:prstGeom>
          <a:effectLst>
            <a:outerShdw blurRad="50800" dist="38100" dir="5400000" algn="t" rotWithShape="0">
              <a:schemeClr val="bg1">
                <a:lumMod val="50000"/>
                <a:alpha val="40000"/>
              </a:schemeClr>
            </a:outerShdw>
          </a:effectLst>
        </p:spPr>
      </p:pic>
      <p:pic>
        <p:nvPicPr>
          <p:cNvPr id="183" name="Picture 182"/>
          <p:cNvPicPr/>
          <p:nvPr/>
        </p:nvPicPr>
        <p:blipFill>
          <a:blip r:embed="rId6"/>
          <a:stretch/>
        </p:blipFill>
        <p:spPr>
          <a:xfrm>
            <a:off x="5427290" y="2355448"/>
            <a:ext cx="2952328" cy="1095468"/>
          </a:xfrm>
          <a:prstGeom prst="rect">
            <a:avLst/>
          </a:prstGeom>
          <a:effectLst>
            <a:outerShdw blurRad="50800" dist="38100" dir="5400000" algn="t" rotWithShape="0">
              <a:schemeClr val="bg1">
                <a:lumMod val="50000"/>
                <a:alpha val="40000"/>
              </a:schemeClr>
            </a:outerShdw>
          </a:effectLst>
        </p:spPr>
      </p:pic>
      <p:pic>
        <p:nvPicPr>
          <p:cNvPr id="5122" name="Picture 2" descr="C:\Users\pferak\Dropbox\presentations\innovationgames_agiletour\slicing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68727" y="2071164"/>
            <a:ext cx="691653" cy="1664035"/>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15"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AT" dirty="0" smtClean="0"/>
              <a:t>Innovation </a:t>
            </a:r>
            <a:r>
              <a:rPr lang="de-AT" dirty="0"/>
              <a:t>Games facilitate and shorten feedback </a:t>
            </a:r>
            <a:r>
              <a:rPr lang="de-AT" dirty="0" smtClean="0"/>
              <a:t>loops</a:t>
            </a:r>
            <a:endParaRPr lang="de-AT" dirty="0"/>
          </a:p>
        </p:txBody>
      </p:sp>
      <p:pic>
        <p:nvPicPr>
          <p:cNvPr id="21" name="Bild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12714" y="4446854"/>
            <a:ext cx="1217554" cy="987799"/>
          </a:xfrm>
          <a:prstGeom prst="rect">
            <a:avLst/>
          </a:prstGeom>
          <a:effectLst>
            <a:outerShdw blurRad="50800" dist="38100" dir="5400000" algn="t" rotWithShape="0">
              <a:schemeClr val="bg1">
                <a:lumMod val="50000"/>
                <a:alpha val="40000"/>
              </a:schemeClr>
            </a:outerShdw>
          </a:effectLst>
        </p:spPr>
      </p:pic>
      <p:pic>
        <p:nvPicPr>
          <p:cNvPr id="23" name="Bild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1783" y="4271893"/>
            <a:ext cx="939408" cy="1337718"/>
          </a:xfrm>
          <a:prstGeom prst="rect">
            <a:avLst/>
          </a:prstGeom>
          <a:effectLst>
            <a:outerShdw blurRad="50800" dist="38100" dir="5400000" algn="t" rotWithShape="0">
              <a:schemeClr val="bg1">
                <a:lumMod val="50000"/>
                <a:alpha val="40000"/>
              </a:schemeClr>
            </a:outerShdw>
          </a:effectLst>
        </p:spPr>
      </p:pic>
      <p:pic>
        <p:nvPicPr>
          <p:cNvPr id="24" name="Picture 23"/>
          <p:cNvPicPr>
            <a:picLocks noChangeAspect="1"/>
          </p:cNvPicPr>
          <p:nvPr/>
        </p:nvPicPr>
        <p:blipFill>
          <a:blip r:embed="rId10"/>
          <a:stretch/>
        </p:blipFill>
        <p:spPr>
          <a:xfrm>
            <a:off x="1845169" y="4428011"/>
            <a:ext cx="1645560" cy="1052640"/>
          </a:xfrm>
          <a:prstGeom prst="rect">
            <a:avLst/>
          </a:prstGeom>
          <a:effectLst>
            <a:outerShdw blurRad="50800" dist="38100" dir="5400000" algn="t" rotWithShape="0">
              <a:schemeClr val="bg1">
                <a:lumMod val="50000"/>
                <a:alpha val="40000"/>
              </a:schemeClr>
            </a:outerShdw>
          </a:effectLst>
        </p:spPr>
      </p:pic>
      <p:pic>
        <p:nvPicPr>
          <p:cNvPr id="1028" name="Picture 4" descr="C:\Users\pferak\Dropbox\presentations\innovationgames_agiletour\innovgames-buyafeatur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42596" y="4160563"/>
            <a:ext cx="1458807" cy="1560378"/>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747136"/>
            <a:ext cx="2356543" cy="369332"/>
          </a:xfrm>
          <a:prstGeom prst="rect">
            <a:avLst/>
          </a:prstGeom>
          <a:noFill/>
        </p:spPr>
        <p:txBody>
          <a:bodyPr wrap="none" rtlCol="0">
            <a:spAutoFit/>
          </a:bodyPr>
          <a:lstStyle/>
          <a:p>
            <a:r>
              <a:rPr lang="de-DE" dirty="0" smtClean="0"/>
              <a:t>Prune the Product Tree</a:t>
            </a:r>
            <a:endParaRPr lang="en-US" dirty="0"/>
          </a:p>
        </p:txBody>
      </p:sp>
      <p:sp>
        <p:nvSpPr>
          <p:cNvPr id="3" name="TextBox 2"/>
          <p:cNvSpPr txBox="1"/>
          <p:nvPr/>
        </p:nvSpPr>
        <p:spPr>
          <a:xfrm>
            <a:off x="2009010" y="6273985"/>
            <a:ext cx="1314591" cy="369332"/>
          </a:xfrm>
          <a:prstGeom prst="rect">
            <a:avLst/>
          </a:prstGeom>
          <a:noFill/>
        </p:spPr>
        <p:txBody>
          <a:bodyPr wrap="none" rtlCol="0">
            <a:spAutoFit/>
          </a:bodyPr>
          <a:lstStyle/>
          <a:p>
            <a:r>
              <a:rPr lang="de-DE" dirty="0" smtClean="0"/>
              <a:t>Product Box</a:t>
            </a:r>
            <a:endParaRPr lang="en-US" dirty="0"/>
          </a:p>
        </p:txBody>
      </p:sp>
      <p:sp>
        <p:nvSpPr>
          <p:cNvPr id="14" name="TextBox 13"/>
          <p:cNvSpPr txBox="1"/>
          <p:nvPr/>
        </p:nvSpPr>
        <p:spPr>
          <a:xfrm>
            <a:off x="3842596" y="5747136"/>
            <a:ext cx="1469761" cy="369332"/>
          </a:xfrm>
          <a:prstGeom prst="rect">
            <a:avLst/>
          </a:prstGeom>
          <a:noFill/>
        </p:spPr>
        <p:txBody>
          <a:bodyPr wrap="none" rtlCol="0">
            <a:spAutoFit/>
          </a:bodyPr>
          <a:lstStyle/>
          <a:p>
            <a:r>
              <a:rPr lang="de-DE" dirty="0" smtClean="0"/>
              <a:t>Buy a Feature</a:t>
            </a:r>
            <a:endParaRPr lang="en-US" dirty="0"/>
          </a:p>
        </p:txBody>
      </p:sp>
      <p:sp>
        <p:nvSpPr>
          <p:cNvPr id="16" name="TextBox 15"/>
          <p:cNvSpPr txBox="1"/>
          <p:nvPr/>
        </p:nvSpPr>
        <p:spPr>
          <a:xfrm>
            <a:off x="5846161" y="6273985"/>
            <a:ext cx="1184107" cy="369332"/>
          </a:xfrm>
          <a:prstGeom prst="rect">
            <a:avLst/>
          </a:prstGeom>
          <a:noFill/>
        </p:spPr>
        <p:txBody>
          <a:bodyPr wrap="none" rtlCol="0">
            <a:spAutoFit/>
          </a:bodyPr>
          <a:lstStyle/>
          <a:p>
            <a:r>
              <a:rPr lang="de-DE" dirty="0" smtClean="0"/>
              <a:t>Spiderweb</a:t>
            </a:r>
            <a:endParaRPr lang="en-US" dirty="0"/>
          </a:p>
        </p:txBody>
      </p:sp>
      <p:pic>
        <p:nvPicPr>
          <p:cNvPr id="33" name="Picture 2" descr="C:\Users\pferak\Dropbox\presentations\innovationgames_agiletour\speedboat-boat.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54235" y="4420790"/>
            <a:ext cx="2102454" cy="1039924"/>
          </a:xfrm>
          <a:prstGeom prst="rect">
            <a:avLst/>
          </a:prstGeom>
          <a:effectLst>
            <a:outerShdw blurRad="50800" dist="38100" dir="5400000" algn="t"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7628898" y="5747136"/>
            <a:ext cx="1194045" cy="369332"/>
          </a:xfrm>
          <a:prstGeom prst="rect">
            <a:avLst/>
          </a:prstGeom>
          <a:noFill/>
        </p:spPr>
        <p:txBody>
          <a:bodyPr wrap="none" rtlCol="0">
            <a:spAutoFit/>
          </a:bodyPr>
          <a:lstStyle/>
          <a:p>
            <a:r>
              <a:rPr lang="de-DE" dirty="0" smtClean="0"/>
              <a:t>Speedboat</a:t>
            </a:r>
            <a:endParaRPr lang="en-US" dirty="0"/>
          </a:p>
        </p:txBody>
      </p:sp>
    </p:spTree>
    <p:extLst>
      <p:ext uri="{BB962C8B-B14F-4D97-AF65-F5344CB8AC3E}">
        <p14:creationId xmlns:p14="http://schemas.microsoft.com/office/powerpoint/2010/main" val="24756949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Thank you</a:t>
            </a:r>
            <a:endParaRPr lang="de-AT" dirty="0"/>
          </a:p>
        </p:txBody>
      </p:sp>
      <p:sp>
        <p:nvSpPr>
          <p:cNvPr id="3" name="Textplatzhalter 2"/>
          <p:cNvSpPr>
            <a:spLocks noGrp="1"/>
          </p:cNvSpPr>
          <p:nvPr>
            <p:ph type="body" idx="1"/>
          </p:nvPr>
        </p:nvSpPr>
        <p:spPr/>
        <p:txBody>
          <a:bodyPr/>
          <a:lstStyle/>
          <a:p>
            <a:endParaRPr lang="de-AT"/>
          </a:p>
        </p:txBody>
      </p:sp>
    </p:spTree>
    <p:extLst>
      <p:ext uri="{BB962C8B-B14F-4D97-AF65-F5344CB8AC3E}">
        <p14:creationId xmlns:p14="http://schemas.microsoft.com/office/powerpoint/2010/main" val="30927793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Picture 190"/>
          <p:cNvPicPr/>
          <p:nvPr/>
        </p:nvPicPr>
        <p:blipFill>
          <a:blip r:embed="rId2"/>
          <a:stretch/>
        </p:blipFill>
        <p:spPr>
          <a:xfrm>
            <a:off x="1371600" y="1690689"/>
            <a:ext cx="6157080" cy="4894920"/>
          </a:xfrm>
          <a:prstGeom prst="rect">
            <a:avLst/>
          </a:prstGeom>
          <a:effectLst>
            <a:outerShdw blurRad="50800" dist="38100" dir="5400000" algn="t" rotWithShape="0">
              <a:schemeClr val="bg1">
                <a:lumMod val="50000"/>
                <a:alpha val="40000"/>
              </a:schemeClr>
            </a:outerShdw>
          </a:effectLst>
        </p:spPr>
      </p:pic>
      <p:sp>
        <p:nvSpPr>
          <p:cNvPr id="2" name="TextBox 1"/>
          <p:cNvSpPr txBox="1"/>
          <p:nvPr/>
        </p:nvSpPr>
        <p:spPr>
          <a:xfrm>
            <a:off x="3268713" y="3280718"/>
            <a:ext cx="898644" cy="369332"/>
          </a:xfrm>
          <a:prstGeom prst="rect">
            <a:avLst/>
          </a:prstGeom>
          <a:noFill/>
        </p:spPr>
        <p:txBody>
          <a:bodyPr wrap="none" rtlCol="0">
            <a:spAutoFit/>
          </a:bodyPr>
          <a:lstStyle/>
          <a:p>
            <a:r>
              <a:rPr lang="de-DE" dirty="0" smtClean="0"/>
              <a:t>Vienna</a:t>
            </a:r>
            <a:endParaRPr lang="en-US" dirty="0"/>
          </a:p>
        </p:txBody>
      </p:sp>
      <p:sp>
        <p:nvSpPr>
          <p:cNvPr id="3" name="TextBox 2"/>
          <p:cNvSpPr txBox="1"/>
          <p:nvPr/>
        </p:nvSpPr>
        <p:spPr>
          <a:xfrm>
            <a:off x="5111482" y="2882810"/>
            <a:ext cx="633507" cy="369332"/>
          </a:xfrm>
          <a:prstGeom prst="rect">
            <a:avLst/>
          </a:prstGeom>
          <a:noFill/>
        </p:spPr>
        <p:txBody>
          <a:bodyPr wrap="none" rtlCol="0">
            <a:spAutoFit/>
          </a:bodyPr>
          <a:lstStyle/>
          <a:p>
            <a:r>
              <a:rPr lang="de-DE" dirty="0" smtClean="0"/>
              <a:t>Kiev</a:t>
            </a:r>
            <a:endParaRPr lang="en-US" dirty="0"/>
          </a:p>
        </p:txBody>
      </p:sp>
      <p:sp>
        <p:nvSpPr>
          <p:cNvPr id="4" name="TextBox 3"/>
          <p:cNvSpPr txBox="1"/>
          <p:nvPr/>
        </p:nvSpPr>
        <p:spPr>
          <a:xfrm>
            <a:off x="5938150" y="4847255"/>
            <a:ext cx="1313180" cy="369332"/>
          </a:xfrm>
          <a:prstGeom prst="rect">
            <a:avLst/>
          </a:prstGeom>
          <a:noFill/>
        </p:spPr>
        <p:txBody>
          <a:bodyPr wrap="none" rtlCol="0">
            <a:spAutoFit/>
          </a:bodyPr>
          <a:lstStyle/>
          <a:p>
            <a:r>
              <a:rPr lang="de-DE" dirty="0" smtClean="0"/>
              <a:t>Hyderabad</a:t>
            </a:r>
            <a:endParaRPr lang="en-US" dirty="0"/>
          </a:p>
        </p:txBody>
      </p:sp>
      <p:sp>
        <p:nvSpPr>
          <p:cNvPr id="6"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AT" dirty="0" smtClean="0"/>
              <a:t>Distributed development centers</a:t>
            </a:r>
            <a:endParaRPr lang="de-AT" dirty="0"/>
          </a:p>
        </p:txBody>
      </p:sp>
      <p:sp>
        <p:nvSpPr>
          <p:cNvPr id="5" name="Rectangle 4"/>
          <p:cNvSpPr/>
          <p:nvPr/>
        </p:nvSpPr>
        <p:spPr>
          <a:xfrm>
            <a:off x="532669" y="5754269"/>
            <a:ext cx="4510658" cy="523220"/>
          </a:xfrm>
          <a:prstGeom prst="rect">
            <a:avLst/>
          </a:prstGeom>
        </p:spPr>
        <p:txBody>
          <a:bodyPr wrap="none">
            <a:spAutoFit/>
          </a:bodyPr>
          <a:lstStyle/>
          <a:p>
            <a:r>
              <a:rPr lang="en-US" sz="2800" dirty="0"/>
              <a:t>90 scrum teams in 7 locations</a:t>
            </a:r>
          </a:p>
        </p:txBody>
      </p:sp>
    </p:spTree>
    <p:extLst>
      <p:ext uri="{BB962C8B-B14F-4D97-AF65-F5344CB8AC3E}">
        <p14:creationId xmlns:p14="http://schemas.microsoft.com/office/powerpoint/2010/main" val="35493208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p:nvPr>
        </p:nvSpPr>
        <p:spPr>
          <a:xfrm>
            <a:off x="628650" y="2442116"/>
            <a:ext cx="8412480" cy="1709668"/>
          </a:xfrm>
        </p:spPr>
        <p:txBody>
          <a:bodyPr>
            <a:noAutofit/>
          </a:bodyPr>
          <a:lstStyle/>
          <a:p>
            <a:pPr marL="187325" indent="-187325">
              <a:lnSpc>
                <a:spcPct val="120000"/>
              </a:lnSpc>
            </a:pPr>
            <a:r>
              <a:rPr lang="en-US" sz="3200" dirty="0"/>
              <a:t>“</a:t>
            </a:r>
            <a:r>
              <a:rPr lang="en-US" sz="2800" dirty="0" smtClean="0"/>
              <a:t>Organizations </a:t>
            </a:r>
            <a:r>
              <a:rPr lang="en-US" sz="2800" dirty="0"/>
              <a:t>which design </a:t>
            </a:r>
            <a:r>
              <a:rPr lang="en-US" sz="2800" dirty="0" smtClean="0"/>
              <a:t>systems </a:t>
            </a:r>
            <a:r>
              <a:rPr lang="en-US" sz="2800" dirty="0"/>
              <a:t>are constrained </a:t>
            </a:r>
            <a:r>
              <a:rPr lang="en-US" sz="2800" dirty="0" smtClean="0"/>
              <a:t/>
            </a:r>
            <a:br>
              <a:rPr lang="en-US" sz="2800" dirty="0" smtClean="0"/>
            </a:br>
            <a:r>
              <a:rPr lang="en-US" sz="2800" b="1" dirty="0" smtClean="0"/>
              <a:t>to </a:t>
            </a:r>
            <a:r>
              <a:rPr lang="en-US" sz="2800" b="1" dirty="0"/>
              <a:t>produce designs </a:t>
            </a:r>
            <a:r>
              <a:rPr lang="en-US" sz="2800" dirty="0"/>
              <a:t>which are </a:t>
            </a:r>
            <a:r>
              <a:rPr lang="en-US" sz="2800" b="1" dirty="0"/>
              <a:t>copies of the communication structures </a:t>
            </a:r>
            <a:r>
              <a:rPr lang="en-US" sz="2800" dirty="0"/>
              <a:t>of these organizations.”</a:t>
            </a:r>
          </a:p>
        </p:txBody>
      </p:sp>
      <p:sp>
        <p:nvSpPr>
          <p:cNvPr id="4" name="Titel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de-AT" dirty="0" smtClean="0"/>
              <a:t>Conway‘s Law</a:t>
            </a:r>
            <a:endParaRPr lang="de-AT" dirty="0"/>
          </a:p>
        </p:txBody>
      </p:sp>
      <p:sp>
        <p:nvSpPr>
          <p:cNvPr id="6" name="TextBox 5"/>
          <p:cNvSpPr txBox="1"/>
          <p:nvPr/>
        </p:nvSpPr>
        <p:spPr>
          <a:xfrm>
            <a:off x="5844747" y="4374809"/>
            <a:ext cx="1913344" cy="400110"/>
          </a:xfrm>
          <a:prstGeom prst="rect">
            <a:avLst/>
          </a:prstGeom>
          <a:noFill/>
        </p:spPr>
        <p:txBody>
          <a:bodyPr wrap="none" rtlCol="0">
            <a:spAutoFit/>
          </a:bodyPr>
          <a:lstStyle/>
          <a:p>
            <a:r>
              <a:rPr lang="de-DE" sz="2000" dirty="0" smtClean="0"/>
              <a:t>- Melvin Conway</a:t>
            </a:r>
            <a:endParaRPr lang="en-US" sz="2000" dirty="0"/>
          </a:p>
        </p:txBody>
      </p:sp>
    </p:spTree>
    <p:extLst>
      <p:ext uri="{BB962C8B-B14F-4D97-AF65-F5344CB8AC3E}">
        <p14:creationId xmlns:p14="http://schemas.microsoft.com/office/powerpoint/2010/main" val="13326562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350</TotalTime>
  <Words>1957</Words>
  <Application>Microsoft Office PowerPoint</Application>
  <PresentationFormat>On-screen Show (4:3)</PresentationFormat>
  <Paragraphs>500</Paragraphs>
  <Slides>78</Slides>
  <Notes>9</Notes>
  <HiddenSlides>1</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Office-Design</vt:lpstr>
      <vt:lpstr>Using Innovation Games® and Visual Facilitation for Product Development at Scale</vt:lpstr>
      <vt:lpstr>Hello</vt:lpstr>
      <vt:lpstr>Alex Staenke</vt:lpstr>
      <vt:lpstr>PowerPoint Presentation</vt:lpstr>
      <vt:lpstr>Agenda</vt:lpstr>
      <vt:lpstr>Evolution of the bwin software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Agile product development at scale</vt:lpstr>
      <vt:lpstr>Steering</vt:lpstr>
      <vt:lpstr>PowerPoint Presentation</vt:lpstr>
      <vt:lpstr>PowerPoint Presentation</vt:lpstr>
      <vt:lpstr>PowerPoint Presentation</vt:lpstr>
      <vt:lpstr>PowerPoint Presentation</vt:lpstr>
      <vt:lpstr>PowerPoint Presentation</vt:lpstr>
      <vt:lpstr>PowerPoint Presentation</vt:lpstr>
      <vt:lpstr>Changing the Organization</vt:lpstr>
      <vt:lpstr>PowerPoint Presentation</vt:lpstr>
      <vt:lpstr>PowerPoint Presentation</vt:lpstr>
      <vt:lpstr>Agenda</vt:lpstr>
      <vt:lpstr>Solving Problems  in Teams</vt:lpstr>
      <vt:lpstr>Challenges During Development</vt:lpstr>
      <vt:lpstr>Software Development  Problem  Solving</vt:lpstr>
      <vt:lpstr>PowerPoint Presentation</vt:lpstr>
      <vt:lpstr>What makes teams powerful?</vt:lpstr>
      <vt:lpstr>Teams exhibit Diversity</vt:lpstr>
      <vt:lpstr>Software development is collaborative problem solving with a diverse team.</vt:lpstr>
      <vt:lpstr>Good Problem Solving needs…</vt:lpstr>
      <vt:lpstr>The  Agile Manifesto</vt:lpstr>
      <vt:lpstr>Individuals &amp; Interactions</vt:lpstr>
      <vt:lpstr>Customer Collaboration</vt:lpstr>
      <vt:lpstr>Responding to Change</vt:lpstr>
      <vt:lpstr>Serious Games &amp; Problem Solving</vt:lpstr>
      <vt:lpstr>Why use “Games”?</vt:lpstr>
      <vt:lpstr>Games Create a Safe Playground</vt:lpstr>
      <vt:lpstr>With Serious Games it is easy to…</vt:lpstr>
      <vt:lpstr>PowerPoint Presentation</vt:lpstr>
      <vt:lpstr>Examples</vt:lpstr>
      <vt:lpstr>Spiderweb Understand Product Relationships</vt:lpstr>
      <vt:lpstr>Speedboat Identify Pain Points (Areas of Improvement)</vt:lpstr>
      <vt:lpstr>Prune the Product Tree Shape Your Product to Market Needs</vt:lpstr>
      <vt:lpstr>Agenda</vt:lpstr>
      <vt:lpstr>Using Innovation® Games at Scale</vt:lpstr>
      <vt:lpstr>PowerPoint Presentation</vt:lpstr>
      <vt:lpstr>PowerPoint Presentation</vt:lpstr>
      <vt:lpstr>PowerPoint Presentation</vt:lpstr>
      <vt:lpstr>With Innovation Games</vt:lpstr>
      <vt:lpstr>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Alexander Staenke</dc:creator>
  <cp:lastModifiedBy>Peter Ferak</cp:lastModifiedBy>
  <cp:revision>427</cp:revision>
  <dcterms:created xsi:type="dcterms:W3CDTF">2016-10-13T11:41:22Z</dcterms:created>
  <dcterms:modified xsi:type="dcterms:W3CDTF">2016-11-12T11:57:30Z</dcterms:modified>
</cp:coreProperties>
</file>